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y="5143500" cx="9144000"/>
  <p:notesSz cx="6858000" cy="9144000"/>
  <p:embeddedFontLst>
    <p:embeddedFont>
      <p:font typeface="Arial Narrow"/>
      <p:regular r:id="rId58"/>
      <p:bold r:id="rId59"/>
      <p:italic r:id="rId60"/>
      <p:boldItalic r:id="rId61"/>
    </p:embeddedFont>
    <p:embeddedFont>
      <p:font typeface="Merriweather"/>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erriweather-regular.fntdata"/><Relationship Id="rId61" Type="http://schemas.openxmlformats.org/officeDocument/2006/relationships/font" Target="fonts/ArialNarrow-boldItalic.fntdata"/><Relationship Id="rId20" Type="http://schemas.openxmlformats.org/officeDocument/2006/relationships/slide" Target="slides/slide16.xml"/><Relationship Id="rId64" Type="http://schemas.openxmlformats.org/officeDocument/2006/relationships/font" Target="fonts/Merriweather-italic.fntdata"/><Relationship Id="rId63" Type="http://schemas.openxmlformats.org/officeDocument/2006/relationships/font" Target="fonts/Merriweather-bold.fntdata"/><Relationship Id="rId22" Type="http://schemas.openxmlformats.org/officeDocument/2006/relationships/slide" Target="slides/slide18.xml"/><Relationship Id="rId21" Type="http://schemas.openxmlformats.org/officeDocument/2006/relationships/slide" Target="slides/slide17.xml"/><Relationship Id="rId65" Type="http://schemas.openxmlformats.org/officeDocument/2006/relationships/font" Target="fonts/Merriweather-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ArialNarrow-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ArialNarrow-bold.fntdata"/><Relationship Id="rId14" Type="http://schemas.openxmlformats.org/officeDocument/2006/relationships/slide" Target="slides/slide10.xml"/><Relationship Id="rId58" Type="http://schemas.openxmlformats.org/officeDocument/2006/relationships/font" Target="fonts/ArialNarrow-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0fcf329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30fcf329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dc41daef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dc41dae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dc41daef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dc41daef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dc41daef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dc41daef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dc41daef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dc41daef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dc41daef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dc41daef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dc41daef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dc41daef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51bbdd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551bbdd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23b38f85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23b38f8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23b38f8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23b38f8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1522f4d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1522f4d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23b38f85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23b38f8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242943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1242943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242943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242943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2429439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2429439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0fcf32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30fcf32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0fcf329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30fcf329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30fcf329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30fcf329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0fcf329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0fcf329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f88a991b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f88a991b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30fcf329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30fcf329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200bcd76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200bcd76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25d6a1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25d6a1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125d6a1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125d6a1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71a688e07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1a688e07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125d6a14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125d6a14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25d6a14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125d6a14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25d6a14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125d6a14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25f7fee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25f7fee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309602dc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309602dc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309602dcf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309602dcf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c04b71e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c04b71e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d910d611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d910d611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00cb0f3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00cb0f3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25f7fee4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125f7fee4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223a6f34_1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1223a6f34_1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1223a6f34_1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1223a6f34_1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125f7fee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125f7fee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125f7fee4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125f7fee4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129de34b1_1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129de34b1_1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125d6a14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125d6a14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25f7fee4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25f7fee4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1289ade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1289ade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bd2ff9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4bd2ff9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1289ade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1289ade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1289ade3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1289ade3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1289ade3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1289ade3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1289ade3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1289ade3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1d221fdb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1d221fd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20161bea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20161bea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20161bea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20161bea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1d221fdb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1d221fdb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rtl="0" algn="l">
              <a:lnSpc>
                <a:spcPct val="100000"/>
              </a:lnSpc>
              <a:spcBef>
                <a:spcPts val="800"/>
              </a:spcBef>
              <a:spcAft>
                <a:spcPts val="0"/>
              </a:spcAft>
              <a:buSzPts val="1100"/>
              <a:buChar char="►"/>
              <a:defRPr/>
            </a:lvl1pPr>
            <a:lvl2pPr indent="-298450" lvl="1" marL="914400" rtl="0" algn="l">
              <a:lnSpc>
                <a:spcPct val="100000"/>
              </a:lnSpc>
              <a:spcBef>
                <a:spcPts val="800"/>
              </a:spcBef>
              <a:spcAft>
                <a:spcPts val="0"/>
              </a:spcAft>
              <a:buSzPts val="1100"/>
              <a:buChar char="►"/>
              <a:defRPr/>
            </a:lvl2pPr>
            <a:lvl3pPr indent="-298450" lvl="2" marL="1371600" rtl="0" algn="l">
              <a:lnSpc>
                <a:spcPct val="100000"/>
              </a:lnSpc>
              <a:spcBef>
                <a:spcPts val="800"/>
              </a:spcBef>
              <a:spcAft>
                <a:spcPts val="0"/>
              </a:spcAft>
              <a:buSzPts val="1100"/>
              <a:buChar char="►"/>
              <a:defRPr/>
            </a:lvl3pPr>
            <a:lvl4pPr indent="-298450" lvl="3" marL="1828800" rtl="0" algn="l">
              <a:lnSpc>
                <a:spcPct val="100000"/>
              </a:lnSpc>
              <a:spcBef>
                <a:spcPts val="800"/>
              </a:spcBef>
              <a:spcAft>
                <a:spcPts val="0"/>
              </a:spcAft>
              <a:buSzPts val="1100"/>
              <a:buChar char="►"/>
              <a:defRPr/>
            </a:lvl4pPr>
            <a:lvl5pPr indent="-298450" lvl="4" marL="2286000" rtl="0" algn="l">
              <a:lnSpc>
                <a:spcPct val="100000"/>
              </a:lnSpc>
              <a:spcBef>
                <a:spcPts val="800"/>
              </a:spcBef>
              <a:spcAft>
                <a:spcPts val="0"/>
              </a:spcAft>
              <a:buSzPts val="1100"/>
              <a:buChar char="►"/>
              <a:defRPr/>
            </a:lvl5pPr>
            <a:lvl6pPr indent="-298450" lvl="5" marL="2743200" rtl="0" algn="l">
              <a:lnSpc>
                <a:spcPct val="100000"/>
              </a:lnSpc>
              <a:spcBef>
                <a:spcPts val="800"/>
              </a:spcBef>
              <a:spcAft>
                <a:spcPts val="0"/>
              </a:spcAft>
              <a:buSzPts val="1100"/>
              <a:buChar char="►"/>
              <a:defRPr/>
            </a:lvl6pPr>
            <a:lvl7pPr indent="-298450" lvl="6" marL="3200400" rtl="0" algn="l">
              <a:lnSpc>
                <a:spcPct val="100000"/>
              </a:lnSpc>
              <a:spcBef>
                <a:spcPts val="800"/>
              </a:spcBef>
              <a:spcAft>
                <a:spcPts val="0"/>
              </a:spcAft>
              <a:buSzPts val="1100"/>
              <a:buChar char="►"/>
              <a:defRPr/>
            </a:lvl7pPr>
            <a:lvl8pPr indent="-298450" lvl="7" marL="3657600" rtl="0" algn="l">
              <a:lnSpc>
                <a:spcPct val="100000"/>
              </a:lnSpc>
              <a:spcBef>
                <a:spcPts val="800"/>
              </a:spcBef>
              <a:spcAft>
                <a:spcPts val="0"/>
              </a:spcAft>
              <a:buSzPts val="1100"/>
              <a:buChar char="►"/>
              <a:defRPr/>
            </a:lvl8pPr>
            <a:lvl9pPr indent="-298450" lvl="8" marL="4114800" rtl="0" algn="l">
              <a:lnSpc>
                <a:spcPct val="100000"/>
              </a:lnSpc>
              <a:spcBef>
                <a:spcPts val="800"/>
              </a:spcBef>
              <a:spcAft>
                <a:spcPts val="0"/>
              </a:spcAft>
              <a:buSzPts val="1100"/>
              <a:buChar char="►"/>
              <a:defRPr/>
            </a:lvl9pPr>
          </a:lstStyle>
          <a:p/>
        </p:txBody>
      </p:sp>
      <p:sp>
        <p:nvSpPr>
          <p:cNvPr id="53" name="Google Shape;53;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 name="Google Shape;54;p1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 name="Google Shape;55;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www.youtube.com/watch?v=Y8L4X4VVhUs" TargetMode="External"/><Relationship Id="rId5" Type="http://schemas.openxmlformats.org/officeDocument/2006/relationships/image" Target="../media/image9.jp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hyperlink" Target="https://youtu.be/oyO4ZjAL-34" TargetMode="External"/><Relationship Id="rId5" Type="http://schemas.openxmlformats.org/officeDocument/2006/relationships/hyperlink" Target="https://youtu.be/XhTFScdtLVI" TargetMode="External"/><Relationship Id="rId6" Type="http://schemas.openxmlformats.org/officeDocument/2006/relationships/hyperlink" Target="https://www.youtube.com/watch?v=Ul40mvAWFMw" TargetMode="External"/><Relationship Id="rId7"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drive.google.com/file/d/0B3Z7kfjpEqqjaDZaSmFPVmp5WEFtX3lUcnRrdHNuNmlLNXow/view" TargetMode="Externa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3.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youtube.com/watch?v=3YGXi0-kfb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hyperlink" Target="https://youtu.be/0JOvcgm6xYo" TargetMode="Externa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2.jpg"/><Relationship Id="rId5" Type="http://schemas.openxmlformats.org/officeDocument/2006/relationships/image" Target="../media/image19.png"/><Relationship Id="rId6"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3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36.jpg"/><Relationship Id="rId4" Type="http://schemas.openxmlformats.org/officeDocument/2006/relationships/hyperlink" Target="https://drive.google.com/file/d/0B3Z7kfjpEqqjNW5naDhTUjdPOGc/view"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41.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9.png"/><Relationship Id="rId4" Type="http://schemas.openxmlformats.org/officeDocument/2006/relationships/hyperlink" Target="https://drive.google.com/open?id=0B3Z7kfjpEqqjTzE0Z2R6U0pDWGs" TargetMode="External"/><Relationship Id="rId5" Type="http://schemas.openxmlformats.org/officeDocument/2006/relationships/hyperlink" Target="http://www.fox46charlotte.com/news/local-news/cms-driver-goes-around-construction-barriers-gets-car-stuck-on-track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4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youtu.be/JxikQnuoq9I" TargetMode="External"/><Relationship Id="rId4" Type="http://schemas.openxmlformats.org/officeDocument/2006/relationships/hyperlink" Target="https://youtu.be/LxigsXJCeLU?t=12" TargetMode="External"/><Relationship Id="rId5"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9" name="Shape 59"/>
        <p:cNvGrpSpPr/>
        <p:nvPr/>
      </p:nvGrpSpPr>
      <p:grpSpPr>
        <a:xfrm>
          <a:off x="0" y="0"/>
          <a:ext cx="0" cy="0"/>
          <a:chOff x="0" y="0"/>
          <a:chExt cx="0" cy="0"/>
        </a:xfrm>
      </p:grpSpPr>
      <p:sp>
        <p:nvSpPr>
          <p:cNvPr id="60" name="Google Shape;60;p14"/>
          <p:cNvSpPr txBox="1"/>
          <p:nvPr>
            <p:ph idx="4294967295" type="subTitle"/>
          </p:nvPr>
        </p:nvSpPr>
        <p:spPr>
          <a:xfrm>
            <a:off x="38425" y="2061850"/>
            <a:ext cx="9061800" cy="29601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u="sng">
                <a:solidFill>
                  <a:srgbClr val="000000"/>
                </a:solidFill>
              </a:rPr>
              <a:t>Rockingham County School Bus Drivers</a:t>
            </a:r>
            <a:endParaRPr b="1" sz="3600" u="sng">
              <a:solidFill>
                <a:srgbClr val="000000"/>
              </a:solidFill>
            </a:endParaRPr>
          </a:p>
          <a:p>
            <a:pPr indent="0" lvl="0" marL="0" rtl="0" algn="l">
              <a:spcBef>
                <a:spcPts val="1600"/>
              </a:spcBef>
              <a:spcAft>
                <a:spcPts val="1600"/>
              </a:spcAft>
              <a:buNone/>
            </a:pPr>
            <a:r>
              <a:rPr lang="en" sz="3000">
                <a:solidFill>
                  <a:srgbClr val="000000"/>
                </a:solidFill>
              </a:rPr>
              <a:t>Orientation 2022/2023</a:t>
            </a:r>
            <a:endParaRPr sz="3000">
              <a:solidFill>
                <a:srgbClr val="000000"/>
              </a:solidFill>
            </a:endParaRPr>
          </a:p>
        </p:txBody>
      </p:sp>
      <p:pic>
        <p:nvPicPr>
          <p:cNvPr id="61" name="Google Shape;61;p14"/>
          <p:cNvPicPr preferRelativeResize="0"/>
          <p:nvPr/>
        </p:nvPicPr>
        <p:blipFill>
          <a:blip r:embed="rId3">
            <a:alphaModFix/>
          </a:blip>
          <a:stretch>
            <a:fillRect/>
          </a:stretch>
        </p:blipFill>
        <p:spPr>
          <a:xfrm>
            <a:off x="5093425" y="3001000"/>
            <a:ext cx="2996775" cy="1829525"/>
          </a:xfrm>
          <a:prstGeom prst="rect">
            <a:avLst/>
          </a:prstGeom>
          <a:noFill/>
          <a:ln cap="flat" cmpd="sng" w="38100">
            <a:solidFill>
              <a:srgbClr val="3C78D8"/>
            </a:solidFill>
            <a:prstDash val="solid"/>
            <a:round/>
            <a:headEnd len="sm" w="sm" type="none"/>
            <a:tailEnd len="sm" w="sm" type="none"/>
          </a:ln>
        </p:spPr>
      </p:pic>
      <p:sp>
        <p:nvSpPr>
          <p:cNvPr id="62" name="Google Shape;62;p14"/>
          <p:cNvSpPr txBox="1"/>
          <p:nvPr/>
        </p:nvSpPr>
        <p:spPr>
          <a:xfrm>
            <a:off x="4478300" y="4103500"/>
            <a:ext cx="37221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Instrumental) Florida Georgia Line-This Is How We Roll" id="63" name="Google Shape;63;p14" title="(Instrumental) Florida Georgia Line-This Is How We Roll">
            <a:hlinkClick r:id="rId4"/>
          </p:cNvPr>
          <p:cNvPicPr preferRelativeResize="0"/>
          <p:nvPr/>
        </p:nvPicPr>
        <p:blipFill>
          <a:blip r:embed="rId5">
            <a:alphaModFix/>
          </a:blip>
          <a:stretch>
            <a:fillRect/>
          </a:stretch>
        </p:blipFill>
        <p:spPr>
          <a:xfrm>
            <a:off x="120775" y="4537900"/>
            <a:ext cx="492550" cy="369400"/>
          </a:xfrm>
          <a:prstGeom prst="rect">
            <a:avLst/>
          </a:prstGeom>
          <a:noFill/>
          <a:ln>
            <a:noFill/>
          </a:ln>
        </p:spPr>
      </p:pic>
      <p:pic>
        <p:nvPicPr>
          <p:cNvPr id="64" name="Google Shape;64;p14"/>
          <p:cNvPicPr preferRelativeResize="0"/>
          <p:nvPr/>
        </p:nvPicPr>
        <p:blipFill>
          <a:blip r:embed="rId6">
            <a:alphaModFix/>
          </a:blip>
          <a:stretch>
            <a:fillRect/>
          </a:stretch>
        </p:blipFill>
        <p:spPr>
          <a:xfrm>
            <a:off x="2129900" y="152400"/>
            <a:ext cx="4514675" cy="195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ppt_w</p:attrName>
                                        </p:attrNameLst>
                                      </p:cBhvr>
                                      <p:tavLst>
                                        <p:tav fmla="" tm="0">
                                          <p:val>
                                            <p:strVal val="0"/>
                                          </p:val>
                                        </p:tav>
                                        <p:tav fmla="" tm="100000">
                                          <p:val>
                                            <p:strVal val="#ppt_w"/>
                                          </p:val>
                                        </p:tav>
                                      </p:tavLst>
                                    </p:anim>
                                    <p:anim calcmode="lin" valueType="num">
                                      <p:cBhvr additive="base">
                                        <p:cTn dur="1000"/>
                                        <p:tgtEl>
                                          <p:spTgt spid="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rPr>
              <a:t>CELL PHONE USE</a:t>
            </a:r>
            <a:endParaRPr b="1">
              <a:solidFill>
                <a:srgbClr val="000000"/>
              </a:solidFill>
            </a:endParaRPr>
          </a:p>
        </p:txBody>
      </p:sp>
      <p:sp>
        <p:nvSpPr>
          <p:cNvPr id="123" name="Google Shape;123;p23"/>
          <p:cNvSpPr txBox="1"/>
          <p:nvPr>
            <p:ph idx="1" type="body"/>
          </p:nvPr>
        </p:nvSpPr>
        <p:spPr>
          <a:xfrm>
            <a:off x="311700" y="1152475"/>
            <a:ext cx="8520600" cy="37764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HOUSE BILL 183</a:t>
            </a:r>
            <a:endParaRPr sz="2000">
              <a:solidFill>
                <a:srgbClr val="000000"/>
              </a:solidFill>
            </a:endParaRPr>
          </a:p>
          <a:p>
            <a:pPr indent="-355600" lvl="0" marL="457200" rtl="0" algn="l">
              <a:spcBef>
                <a:spcPts val="1600"/>
              </a:spcBef>
              <a:spcAft>
                <a:spcPts val="0"/>
              </a:spcAft>
              <a:buClr>
                <a:srgbClr val="000000"/>
              </a:buClr>
              <a:buSzPts val="2000"/>
              <a:buChar char="●"/>
            </a:pPr>
            <a:r>
              <a:rPr lang="en" sz="2000">
                <a:solidFill>
                  <a:srgbClr val="000000"/>
                </a:solidFill>
              </a:rPr>
              <a:t>The General Assembly of North Carolina enacts:  At no time can a bus driver use a cell phone while driving a bus.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A violation of this section shall be a Class 2 misdemeanor and shall be punishable by a fine of not less than one hundred dollars.  The violation will also result in the loss of the driver’s pocket card for a period of one year and the driver will be required to attend additional School Bus Driver training.</a:t>
            </a:r>
            <a:endParaRPr sz="2000">
              <a:solidFill>
                <a:srgbClr val="000000"/>
              </a:solidFill>
            </a:endParaRPr>
          </a:p>
          <a:p>
            <a:pPr indent="0" lvl="0" marL="0" rtl="0" algn="ctr">
              <a:spcBef>
                <a:spcPts val="1600"/>
              </a:spcBef>
              <a:spcAft>
                <a:spcPts val="0"/>
              </a:spcAft>
              <a:buNone/>
            </a:pPr>
            <a:r>
              <a:rPr lang="en" sz="2000">
                <a:solidFill>
                  <a:srgbClr val="000000"/>
                </a:solidFill>
              </a:rPr>
              <a:t>             </a:t>
            </a:r>
            <a:r>
              <a:rPr b="1" i="1" lang="en" sz="2000">
                <a:solidFill>
                  <a:srgbClr val="000000"/>
                </a:solidFill>
              </a:rPr>
              <a:t> NO TEXTING WHILE DRIVING!!!!</a:t>
            </a:r>
            <a:endParaRPr b="1" sz="2000">
              <a:solidFill>
                <a:srgbClr val="000000"/>
              </a:solidFill>
            </a:endParaRPr>
          </a:p>
          <a:p>
            <a:pPr indent="0" lvl="0" marL="0" rtl="0" algn="ctr">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1600"/>
              </a:spcAft>
              <a:buNone/>
            </a:pPr>
            <a:r>
              <a:t/>
            </a:r>
            <a:endParaRPr>
              <a:solidFill>
                <a:srgbClr val="FFFFFF"/>
              </a:solidFill>
              <a:latin typeface="Cambria"/>
              <a:ea typeface="Cambria"/>
              <a:cs typeface="Cambria"/>
              <a:sym typeface="Cambria"/>
            </a:endParaRPr>
          </a:p>
        </p:txBody>
      </p:sp>
      <p:pic>
        <p:nvPicPr>
          <p:cNvPr id="124" name="Google Shape;124;p23"/>
          <p:cNvPicPr preferRelativeResize="0"/>
          <p:nvPr/>
        </p:nvPicPr>
        <p:blipFill>
          <a:blip r:embed="rId3">
            <a:alphaModFix/>
          </a:blip>
          <a:stretch>
            <a:fillRect/>
          </a:stretch>
        </p:blipFill>
        <p:spPr>
          <a:xfrm>
            <a:off x="6660750" y="37625"/>
            <a:ext cx="2325024" cy="1743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rPr>
              <a:t>Two-Way Radios</a:t>
            </a:r>
            <a:endParaRPr b="1">
              <a:solidFill>
                <a:srgbClr val="000000"/>
              </a:solidFill>
            </a:endParaRPr>
          </a:p>
        </p:txBody>
      </p:sp>
      <p:sp>
        <p:nvSpPr>
          <p:cNvPr id="130" name="Google Shape;130;p24"/>
          <p:cNvSpPr txBox="1"/>
          <p:nvPr>
            <p:ph idx="1" type="body"/>
          </p:nvPr>
        </p:nvSpPr>
        <p:spPr>
          <a:xfrm>
            <a:off x="311700" y="1152475"/>
            <a:ext cx="8520600" cy="37764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Two-Way Radios have been installed on ALL Buses</a:t>
            </a:r>
            <a:endParaRPr sz="2000">
              <a:solidFill>
                <a:srgbClr val="000000"/>
              </a:solidFill>
            </a:endParaRPr>
          </a:p>
          <a:p>
            <a:pPr indent="-355600" lvl="0" marL="457200" rtl="0" algn="l">
              <a:spcBef>
                <a:spcPts val="1600"/>
              </a:spcBef>
              <a:spcAft>
                <a:spcPts val="0"/>
              </a:spcAft>
              <a:buClr>
                <a:srgbClr val="000000"/>
              </a:buClr>
              <a:buSzPts val="2000"/>
              <a:buChar char="●"/>
            </a:pPr>
            <a:r>
              <a:rPr lang="en" sz="2000">
                <a:solidFill>
                  <a:srgbClr val="000000"/>
                </a:solidFill>
              </a:rPr>
              <a:t>Radios are wired to turn on when the bus is cranked.</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Keep Radio on Channel 1 (Dispatch) and make sure the volume is at a level that you can hear.</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Please notify the garage or your mechanic if you have any </a:t>
            </a:r>
            <a:r>
              <a:rPr lang="en" sz="2000">
                <a:solidFill>
                  <a:srgbClr val="000000"/>
                </a:solidFill>
              </a:rPr>
              <a:t>issues</a:t>
            </a:r>
            <a:r>
              <a:rPr lang="en" sz="2000">
                <a:solidFill>
                  <a:srgbClr val="000000"/>
                </a:solidFill>
              </a:rPr>
              <a:t> with the radio on your bus!</a:t>
            </a:r>
            <a:endParaRPr sz="2000">
              <a:solidFill>
                <a:srgbClr val="000000"/>
              </a:solidFill>
            </a:endParaRPr>
          </a:p>
          <a:p>
            <a:pPr indent="0" lvl="0" marL="0" rtl="0" algn="ctr">
              <a:spcBef>
                <a:spcPts val="1600"/>
              </a:spcBef>
              <a:spcAft>
                <a:spcPts val="0"/>
              </a:spcAft>
              <a:buNone/>
            </a:pPr>
            <a:r>
              <a:rPr lang="en" sz="2000">
                <a:solidFill>
                  <a:srgbClr val="000000"/>
                </a:solidFill>
              </a:rPr>
              <a:t>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1600"/>
              </a:spcAft>
              <a:buNone/>
            </a:pPr>
            <a:r>
              <a:t/>
            </a:r>
            <a:endParaRPr>
              <a:solidFill>
                <a:srgbClr val="FFFFFF"/>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rPr>
              <a:t>4 Golden Rules for Radio Communication</a:t>
            </a:r>
            <a:endParaRPr b="1">
              <a:solidFill>
                <a:srgbClr val="000000"/>
              </a:solidFill>
            </a:endParaRPr>
          </a:p>
        </p:txBody>
      </p:sp>
      <p:sp>
        <p:nvSpPr>
          <p:cNvPr id="136" name="Google Shape;136;p25"/>
          <p:cNvSpPr txBox="1"/>
          <p:nvPr>
            <p:ph idx="1" type="body"/>
          </p:nvPr>
        </p:nvSpPr>
        <p:spPr>
          <a:xfrm>
            <a:off x="311700" y="1152475"/>
            <a:ext cx="8520600" cy="3776400"/>
          </a:xfrm>
          <a:prstGeom prst="rect">
            <a:avLst/>
          </a:prstGeom>
          <a:solidFill>
            <a:srgbClr val="CCCCCC"/>
          </a:solid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AutoNum type="arabicPeriod"/>
            </a:pPr>
            <a:r>
              <a:rPr lang="en" sz="2000">
                <a:solidFill>
                  <a:srgbClr val="000000"/>
                </a:solidFill>
              </a:rPr>
              <a:t>Clarity - Your voice should be clear</a:t>
            </a:r>
            <a:r>
              <a:rPr lang="en" sz="2000">
                <a:solidFill>
                  <a:srgbClr val="000000"/>
                </a:solidFill>
              </a:rPr>
              <a:t>. Speak a little slower than normal. Speak in a normal tone, do not shout.</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 sz="2000">
                <a:solidFill>
                  <a:srgbClr val="000000"/>
                </a:solidFill>
              </a:rPr>
              <a:t>Simplicity - Keep your message simple enough for intended </a:t>
            </a:r>
            <a:r>
              <a:rPr lang="en" sz="2000">
                <a:solidFill>
                  <a:srgbClr val="000000"/>
                </a:solidFill>
              </a:rPr>
              <a:t>listeners</a:t>
            </a:r>
            <a:r>
              <a:rPr lang="en" sz="2000">
                <a:solidFill>
                  <a:srgbClr val="000000"/>
                </a:solidFill>
              </a:rPr>
              <a:t> to understand.</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 sz="2000">
                <a:solidFill>
                  <a:srgbClr val="000000"/>
                </a:solidFill>
              </a:rPr>
              <a:t>Brevity - Be precise and to the point.</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 sz="2000">
                <a:solidFill>
                  <a:srgbClr val="000000"/>
                </a:solidFill>
              </a:rPr>
              <a:t>Security - Do not transmit confidential information on a radio.  Remember, frequencies are shared, you do not have </a:t>
            </a:r>
            <a:r>
              <a:rPr lang="en" sz="2000">
                <a:solidFill>
                  <a:srgbClr val="000000"/>
                </a:solidFill>
              </a:rPr>
              <a:t>exclusive</a:t>
            </a:r>
            <a:r>
              <a:rPr lang="en" sz="2000">
                <a:solidFill>
                  <a:srgbClr val="000000"/>
                </a:solidFill>
              </a:rPr>
              <a:t> use of the frequency.</a:t>
            </a:r>
            <a:endParaRPr sz="2000">
              <a:solidFill>
                <a:srgbClr val="000000"/>
              </a:solidFill>
            </a:endParaRPr>
          </a:p>
          <a:p>
            <a:pPr indent="0" lvl="0" marL="0" rtl="0" algn="ctr">
              <a:spcBef>
                <a:spcPts val="1600"/>
              </a:spcBef>
              <a:spcAft>
                <a:spcPts val="0"/>
              </a:spcAft>
              <a:buNone/>
            </a:pPr>
            <a:r>
              <a:rPr lang="en" sz="2000">
                <a:solidFill>
                  <a:srgbClr val="000000"/>
                </a:solidFill>
              </a:rPr>
              <a:t>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1600"/>
              </a:spcAft>
              <a:buNone/>
            </a:pPr>
            <a:r>
              <a:t/>
            </a:r>
            <a:endParaRPr>
              <a:solidFill>
                <a:srgbClr val="FFFFFF"/>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rPr>
              <a:t>Basic Two-Way Radio Etiquette</a:t>
            </a:r>
            <a:endParaRPr b="1">
              <a:solidFill>
                <a:srgbClr val="000000"/>
              </a:solidFill>
            </a:endParaRPr>
          </a:p>
        </p:txBody>
      </p:sp>
      <p:sp>
        <p:nvSpPr>
          <p:cNvPr id="142" name="Google Shape;142;p26"/>
          <p:cNvSpPr txBox="1"/>
          <p:nvPr>
            <p:ph idx="1" type="body"/>
          </p:nvPr>
        </p:nvSpPr>
        <p:spPr>
          <a:xfrm>
            <a:off x="311700" y="1152475"/>
            <a:ext cx="8520600" cy="3776400"/>
          </a:xfrm>
          <a:prstGeom prst="rect">
            <a:avLst/>
          </a:prstGeom>
          <a:solidFill>
            <a:srgbClr val="CCCCCC"/>
          </a:solid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When using a two-way radio you cannot speak and listen at the same time, as you can with a phone.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Do not interrupt if you hear other people talking. Wait until their conversation is finished unless it is an emergency. If it is an emergency, inform the other parties that you have an urgent emergency message.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Do not respond if you aren’t sure the call is for you. Wait until you hear your call sign to respond.</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Never transmit </a:t>
            </a:r>
            <a:r>
              <a:rPr lang="en" sz="2000">
                <a:solidFill>
                  <a:srgbClr val="000000"/>
                </a:solidFill>
              </a:rPr>
              <a:t>sensitive</a:t>
            </a:r>
            <a:r>
              <a:rPr lang="en" sz="2000">
                <a:solidFill>
                  <a:srgbClr val="000000"/>
                </a:solidFill>
              </a:rPr>
              <a:t> or confidential information. Assume your </a:t>
            </a:r>
            <a:r>
              <a:rPr lang="en" sz="2000">
                <a:solidFill>
                  <a:srgbClr val="000000"/>
                </a:solidFill>
              </a:rPr>
              <a:t>conversations can</a:t>
            </a:r>
            <a:r>
              <a:rPr lang="en" sz="2000">
                <a:solidFill>
                  <a:srgbClr val="000000"/>
                </a:solidFill>
              </a:rPr>
              <a:t> be heard by others.</a:t>
            </a:r>
            <a:endParaRPr sz="2000">
              <a:solidFill>
                <a:srgbClr val="000000"/>
              </a:solidFill>
            </a:endParaRPr>
          </a:p>
          <a:p>
            <a:pPr indent="0" lvl="0" marL="0" rtl="0" algn="ctr">
              <a:spcBef>
                <a:spcPts val="1600"/>
              </a:spcBef>
              <a:spcAft>
                <a:spcPts val="0"/>
              </a:spcAft>
              <a:buNone/>
            </a:pPr>
            <a:r>
              <a:rPr lang="en" sz="2000">
                <a:solidFill>
                  <a:srgbClr val="000000"/>
                </a:solidFill>
              </a:rPr>
              <a:t>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1600"/>
              </a:spcAft>
              <a:buNone/>
            </a:pPr>
            <a:r>
              <a:t/>
            </a:r>
            <a:endParaRPr>
              <a:solidFill>
                <a:srgbClr val="FFFFFF"/>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rPr>
              <a:t>Basic Two-Way Radio Etiquette (Cont.)</a:t>
            </a:r>
            <a:endParaRPr b="1">
              <a:solidFill>
                <a:srgbClr val="000000"/>
              </a:solidFill>
            </a:endParaRPr>
          </a:p>
        </p:txBody>
      </p:sp>
      <p:sp>
        <p:nvSpPr>
          <p:cNvPr id="148" name="Google Shape;148;p27"/>
          <p:cNvSpPr txBox="1"/>
          <p:nvPr>
            <p:ph idx="1" type="body"/>
          </p:nvPr>
        </p:nvSpPr>
        <p:spPr>
          <a:xfrm>
            <a:off x="311700" y="1152475"/>
            <a:ext cx="8520600" cy="3776400"/>
          </a:xfrm>
          <a:prstGeom prst="rect">
            <a:avLst/>
          </a:prstGeom>
          <a:solidFill>
            <a:srgbClr val="CCCCCC"/>
          </a:solid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Perform radio checks to ensure your radio is in good working condition.</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Ensure the power is on.</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Keep the volume high enough to be able to hear calls.</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Make regular radio checks to make sure </a:t>
            </a:r>
            <a:r>
              <a:rPr lang="en" sz="2000">
                <a:solidFill>
                  <a:srgbClr val="000000"/>
                </a:solidFill>
              </a:rPr>
              <a:t>everything</a:t>
            </a:r>
            <a:r>
              <a:rPr lang="en" sz="2000">
                <a:solidFill>
                  <a:srgbClr val="000000"/>
                </a:solidFill>
              </a:rPr>
              <a:t> is working.</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Think before you speak.</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Decide what you are going to say and to whom it is meant for.</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Make your conversations as </a:t>
            </a:r>
            <a:r>
              <a:rPr lang="en" sz="2000">
                <a:solidFill>
                  <a:srgbClr val="000000"/>
                </a:solidFill>
              </a:rPr>
              <a:t>concise, precise, and clear as possible.</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Avoid long and complicated sentences.</a:t>
            </a:r>
            <a:endParaRPr sz="2000">
              <a:solidFill>
                <a:srgbClr val="000000"/>
              </a:solidFill>
            </a:endParaRPr>
          </a:p>
          <a:p>
            <a:pPr indent="0" lvl="0" marL="0" rtl="0" algn="ctr">
              <a:spcBef>
                <a:spcPts val="1600"/>
              </a:spcBef>
              <a:spcAft>
                <a:spcPts val="0"/>
              </a:spcAft>
              <a:buNone/>
            </a:pPr>
            <a:r>
              <a:rPr lang="en" sz="2000">
                <a:solidFill>
                  <a:srgbClr val="000000"/>
                </a:solidFill>
              </a:rPr>
              <a:t>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1600"/>
              </a:spcAft>
              <a:buNone/>
            </a:pPr>
            <a:r>
              <a:t/>
            </a:r>
            <a:endParaRPr>
              <a:solidFill>
                <a:srgbClr val="FFFFFF"/>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445025"/>
            <a:ext cx="8520600" cy="5727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rPr>
              <a:t>Making a Call - </a:t>
            </a:r>
            <a:r>
              <a:rPr b="1" lang="en">
                <a:solidFill>
                  <a:srgbClr val="000000"/>
                </a:solidFill>
              </a:rPr>
              <a:t>Follow</a:t>
            </a:r>
            <a:r>
              <a:rPr b="1" lang="en">
                <a:solidFill>
                  <a:srgbClr val="000000"/>
                </a:solidFill>
              </a:rPr>
              <a:t> these easy steps</a:t>
            </a:r>
            <a:endParaRPr b="1">
              <a:solidFill>
                <a:srgbClr val="000000"/>
              </a:solidFill>
            </a:endParaRPr>
          </a:p>
        </p:txBody>
      </p:sp>
      <p:sp>
        <p:nvSpPr>
          <p:cNvPr id="154" name="Google Shape;154;p28"/>
          <p:cNvSpPr txBox="1"/>
          <p:nvPr>
            <p:ph idx="1" type="body"/>
          </p:nvPr>
        </p:nvSpPr>
        <p:spPr>
          <a:xfrm>
            <a:off x="311700" y="1152475"/>
            <a:ext cx="8520600" cy="3776400"/>
          </a:xfrm>
          <a:prstGeom prst="rect">
            <a:avLst/>
          </a:prstGeom>
          <a:solidFill>
            <a:srgbClr val="CCCCCC"/>
          </a:solidFill>
          <a:ln>
            <a:noFill/>
          </a:ln>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Listen to ensure the channel is clear for you.</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Press the PTT (Push-To-Talk) button.</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After 2 seconds:</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Say “BUS GARAGE, THIS IS &lt;BUS NUMBER&gt;”</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Once the person replies, convey your message.</a:t>
            </a:r>
            <a:endParaRPr sz="2000">
              <a:solidFill>
                <a:srgbClr val="000000"/>
              </a:solidFill>
            </a:endParaRPr>
          </a:p>
          <a:p>
            <a:pPr indent="0" lvl="0" marL="0" rtl="0" algn="ctr">
              <a:spcBef>
                <a:spcPts val="1600"/>
              </a:spcBef>
              <a:spcAft>
                <a:spcPts val="0"/>
              </a:spcAft>
              <a:buNone/>
            </a:pPr>
            <a:r>
              <a:rPr lang="en" sz="2000">
                <a:solidFill>
                  <a:srgbClr val="000000"/>
                </a:solidFill>
              </a:rPr>
              <a:t>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1600"/>
              </a:spcAft>
              <a:buNone/>
            </a:pPr>
            <a:r>
              <a:t/>
            </a:r>
            <a:endParaRPr>
              <a:solidFill>
                <a:srgbClr val="FFFFFF"/>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rPr>
              <a:t>Radio Communication Tips</a:t>
            </a:r>
            <a:endParaRPr b="1">
              <a:solidFill>
                <a:srgbClr val="000000"/>
              </a:solidFill>
            </a:endParaRPr>
          </a:p>
        </p:txBody>
      </p:sp>
      <p:sp>
        <p:nvSpPr>
          <p:cNvPr id="160" name="Google Shape;160;p29"/>
          <p:cNvSpPr txBox="1"/>
          <p:nvPr>
            <p:ph idx="1" type="body"/>
          </p:nvPr>
        </p:nvSpPr>
        <p:spPr>
          <a:xfrm>
            <a:off x="311700" y="1152475"/>
            <a:ext cx="8520600" cy="3776400"/>
          </a:xfrm>
          <a:prstGeom prst="rect">
            <a:avLst/>
          </a:prstGeom>
          <a:solidFill>
            <a:srgbClr val="CCCCCC"/>
          </a:solid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Char char="●"/>
            </a:pPr>
            <a:r>
              <a:rPr lang="en" sz="2000">
                <a:solidFill>
                  <a:srgbClr val="000000"/>
                </a:solidFill>
              </a:rPr>
              <a:t>Leave a second or two between “hand-offs” to give others a chance to break in.</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It is always best to speak in </a:t>
            </a:r>
            <a:r>
              <a:rPr lang="en" sz="2000">
                <a:solidFill>
                  <a:srgbClr val="000000"/>
                </a:solidFill>
              </a:rPr>
              <a:t>short</a:t>
            </a:r>
            <a:r>
              <a:rPr lang="en" sz="2000">
                <a:solidFill>
                  <a:srgbClr val="000000"/>
                </a:solidFill>
              </a:rPr>
              <a:t> simple phrases on the Radio</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Don’t speak immediately when you press the PTT (push to talk), digital radios have a slightly longer delay. Wait a </a:t>
            </a:r>
            <a:r>
              <a:rPr lang="en" sz="2000">
                <a:solidFill>
                  <a:srgbClr val="000000"/>
                </a:solidFill>
              </a:rPr>
              <a:t>couple of seconds.</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If you speak as soon as you press the PTT button, it can chop off the first syllable or word, making it hard to understand. If that word doesn’t make it, you will just have to say it again.</a:t>
            </a:r>
            <a:endParaRPr sz="2000">
              <a:solidFill>
                <a:srgbClr val="000000"/>
              </a:solidFill>
            </a:endParaRPr>
          </a:p>
          <a:p>
            <a:pPr indent="0" lvl="0" marL="0" rtl="0" algn="ctr">
              <a:spcBef>
                <a:spcPts val="1600"/>
              </a:spcBef>
              <a:spcAft>
                <a:spcPts val="0"/>
              </a:spcAft>
              <a:buNone/>
            </a:pPr>
            <a:r>
              <a:rPr lang="en" sz="2000">
                <a:solidFill>
                  <a:srgbClr val="000000"/>
                </a:solidFill>
              </a:rPr>
              <a:t>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1600"/>
              </a:spcAft>
              <a:buNone/>
            </a:pPr>
            <a:r>
              <a:t/>
            </a:r>
            <a:endParaRPr>
              <a:solidFill>
                <a:srgbClr val="FFFFFF"/>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a:solidFill>
            <a:srgbClr val="B7B7B7"/>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rPr>
              <a:t>Bus Folders</a:t>
            </a:r>
            <a:endParaRPr b="1">
              <a:solidFill>
                <a:srgbClr val="000000"/>
              </a:solidFill>
            </a:endParaRPr>
          </a:p>
        </p:txBody>
      </p:sp>
      <p:sp>
        <p:nvSpPr>
          <p:cNvPr id="166" name="Google Shape;166;p30"/>
          <p:cNvSpPr txBox="1"/>
          <p:nvPr>
            <p:ph idx="1" type="body"/>
          </p:nvPr>
        </p:nvSpPr>
        <p:spPr>
          <a:xfrm>
            <a:off x="311700" y="1152475"/>
            <a:ext cx="8520600" cy="3416400"/>
          </a:xfrm>
          <a:prstGeom prst="rect">
            <a:avLst/>
          </a:prstGeom>
          <a:solidFill>
            <a:srgbClr val="B7B7B7"/>
          </a:solidFill>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00000"/>
                </a:solidFill>
              </a:rPr>
              <a:t>Each bus will have a folder that must remain on the bus at all times. The folder will include the following:</a:t>
            </a:r>
            <a:endParaRPr sz="2600">
              <a:solidFill>
                <a:srgbClr val="000000"/>
              </a:solidFill>
            </a:endParaRPr>
          </a:p>
          <a:p>
            <a:pPr indent="-393700" lvl="0" marL="457200" rtl="0" algn="l">
              <a:spcBef>
                <a:spcPts val="1600"/>
              </a:spcBef>
              <a:spcAft>
                <a:spcPts val="0"/>
              </a:spcAft>
              <a:buClr>
                <a:srgbClr val="000000"/>
              </a:buClr>
              <a:buSzPts val="2600"/>
              <a:buChar char="●"/>
            </a:pPr>
            <a:r>
              <a:rPr lang="en" sz="2600">
                <a:solidFill>
                  <a:srgbClr val="000000"/>
                </a:solidFill>
              </a:rPr>
              <a:t>School Bus Seating Chart</a:t>
            </a:r>
            <a:endParaRPr sz="2600">
              <a:solidFill>
                <a:srgbClr val="000000"/>
              </a:solidFill>
            </a:endParaRPr>
          </a:p>
          <a:p>
            <a:pPr indent="-393700" lvl="0" marL="457200" rtl="0" algn="l">
              <a:spcBef>
                <a:spcPts val="0"/>
              </a:spcBef>
              <a:spcAft>
                <a:spcPts val="0"/>
              </a:spcAft>
              <a:buClr>
                <a:srgbClr val="000000"/>
              </a:buClr>
              <a:buSzPts val="2600"/>
              <a:buChar char="●"/>
            </a:pPr>
            <a:r>
              <a:rPr lang="en" sz="2600">
                <a:solidFill>
                  <a:srgbClr val="000000"/>
                </a:solidFill>
              </a:rPr>
              <a:t>TD-29</a:t>
            </a:r>
            <a:endParaRPr sz="2600">
              <a:solidFill>
                <a:srgbClr val="000000"/>
              </a:solidFill>
            </a:endParaRPr>
          </a:p>
          <a:p>
            <a:pPr indent="-393700" lvl="0" marL="457200" rtl="0" algn="l">
              <a:spcBef>
                <a:spcPts val="0"/>
              </a:spcBef>
              <a:spcAft>
                <a:spcPts val="0"/>
              </a:spcAft>
              <a:buClr>
                <a:srgbClr val="000000"/>
              </a:buClr>
              <a:buSzPts val="2600"/>
              <a:buChar char="●"/>
            </a:pPr>
            <a:r>
              <a:rPr lang="en" sz="2600">
                <a:solidFill>
                  <a:srgbClr val="000000"/>
                </a:solidFill>
              </a:rPr>
              <a:t>Emergency roster/sign out sheet.</a:t>
            </a:r>
            <a:endParaRPr sz="2600">
              <a:solidFill>
                <a:srgbClr val="000000"/>
              </a:solidFill>
            </a:endParaRPr>
          </a:p>
          <a:p>
            <a:pPr indent="0" lvl="0" marL="0" rtl="0" algn="l">
              <a:spcBef>
                <a:spcPts val="1600"/>
              </a:spcBef>
              <a:spcAft>
                <a:spcPts val="0"/>
              </a:spcAft>
              <a:buNone/>
            </a:pPr>
            <a:r>
              <a:rPr lang="en" sz="2000">
                <a:solidFill>
                  <a:srgbClr val="000000"/>
                </a:solidFill>
              </a:rPr>
              <a:t>*</a:t>
            </a:r>
            <a:r>
              <a:rPr i="1" lang="en" sz="2000">
                <a:solidFill>
                  <a:srgbClr val="000000"/>
                </a:solidFill>
              </a:rPr>
              <a:t>Make sure the folder is up to date and available for sub drivers</a:t>
            </a:r>
            <a:r>
              <a:rPr lang="en" sz="2000">
                <a:solidFill>
                  <a:srgbClr val="000000"/>
                </a:solidFill>
              </a:rPr>
              <a:t>.</a:t>
            </a:r>
            <a:endParaRPr sz="2000">
              <a:solidFill>
                <a:srgbClr val="000000"/>
              </a:solidFill>
            </a:endParaRPr>
          </a:p>
          <a:p>
            <a:pPr indent="0" lvl="0" marL="0" rtl="0" algn="l">
              <a:spcBef>
                <a:spcPts val="0"/>
              </a:spcBef>
              <a:spcAft>
                <a:spcPts val="0"/>
              </a:spcAft>
              <a:buNone/>
            </a:pPr>
            <a:r>
              <a:t/>
            </a:r>
            <a:endParaRPr>
              <a:solidFill>
                <a:srgbClr val="FFFFFF"/>
              </a:solidFill>
            </a:endParaRPr>
          </a:p>
        </p:txBody>
      </p:sp>
      <p:pic>
        <p:nvPicPr>
          <p:cNvPr id="167" name="Google Shape;167;p30"/>
          <p:cNvPicPr preferRelativeResize="0"/>
          <p:nvPr/>
        </p:nvPicPr>
        <p:blipFill>
          <a:blip r:embed="rId3">
            <a:alphaModFix/>
          </a:blip>
          <a:stretch>
            <a:fillRect/>
          </a:stretch>
        </p:blipFill>
        <p:spPr>
          <a:xfrm rot="-1089565">
            <a:off x="5803675" y="2253050"/>
            <a:ext cx="2900250" cy="1541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a:solidFill>
            <a:srgbClr val="B7B7B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Sign-in Sheets</a:t>
            </a:r>
            <a:endParaRPr b="1">
              <a:solidFill>
                <a:srgbClr val="000000"/>
              </a:solidFill>
              <a:latin typeface="Cambria"/>
              <a:ea typeface="Cambria"/>
              <a:cs typeface="Cambria"/>
              <a:sym typeface="Cambria"/>
            </a:endParaRPr>
          </a:p>
        </p:txBody>
      </p:sp>
      <p:sp>
        <p:nvSpPr>
          <p:cNvPr id="173" name="Google Shape;173;p31"/>
          <p:cNvSpPr txBox="1"/>
          <p:nvPr>
            <p:ph idx="1" type="body"/>
          </p:nvPr>
        </p:nvSpPr>
        <p:spPr>
          <a:xfrm>
            <a:off x="311700" y="1152475"/>
            <a:ext cx="8520600" cy="34164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Sign-in sheets are to be completed for both </a:t>
            </a:r>
            <a:r>
              <a:rPr b="1" i="1" lang="en" u="sng">
                <a:solidFill>
                  <a:srgbClr val="000000"/>
                </a:solidFill>
                <a:latin typeface="Cambria"/>
                <a:ea typeface="Cambria"/>
                <a:cs typeface="Cambria"/>
                <a:sym typeface="Cambria"/>
              </a:rPr>
              <a:t>morning &amp; afternoon</a:t>
            </a:r>
            <a:r>
              <a:rPr lang="en">
                <a:solidFill>
                  <a:srgbClr val="000000"/>
                </a:solidFill>
                <a:latin typeface="Cambria"/>
                <a:ea typeface="Cambria"/>
                <a:cs typeface="Cambria"/>
                <a:sym typeface="Cambria"/>
              </a:rPr>
              <a:t> routes.  Schools have been instructed to use separate sheets for each route.</a:t>
            </a:r>
            <a:endParaRPr>
              <a:solidFill>
                <a:srgbClr val="000000"/>
              </a:solidFill>
              <a:latin typeface="Cambria"/>
              <a:ea typeface="Cambria"/>
              <a:cs typeface="Cambria"/>
              <a:sym typeface="Cambria"/>
            </a:endParaRPr>
          </a:p>
          <a:p>
            <a:pPr indent="0" lvl="0" marL="0" rtl="0" algn="l">
              <a:spcBef>
                <a:spcPts val="1600"/>
              </a:spcBef>
              <a:spcAft>
                <a:spcPts val="0"/>
              </a:spcAft>
              <a:buNone/>
            </a:pPr>
            <a:r>
              <a:rPr lang="en">
                <a:solidFill>
                  <a:srgbClr val="000000"/>
                </a:solidFill>
                <a:latin typeface="Cambria"/>
                <a:ea typeface="Cambria"/>
                <a:cs typeface="Cambria"/>
                <a:sym typeface="Cambria"/>
              </a:rPr>
              <a:t>Bus Driver Sign-in Sheets are a requirement of the North Carolina Department of Public Instruction.  These sheets are used to verify that pre and post-trip inspections are being performed and to verify that requested repairs have been reported.</a:t>
            </a:r>
            <a:endParaRPr>
              <a:solidFill>
                <a:srgbClr val="000000"/>
              </a:solidFill>
              <a:latin typeface="Cambria"/>
              <a:ea typeface="Cambria"/>
              <a:cs typeface="Cambria"/>
              <a:sym typeface="Cambria"/>
            </a:endParaRPr>
          </a:p>
          <a:p>
            <a:pPr indent="0" lvl="0" marL="0" rtl="0" algn="l">
              <a:spcBef>
                <a:spcPts val="1600"/>
              </a:spcBef>
              <a:spcAft>
                <a:spcPts val="0"/>
              </a:spcAft>
              <a:buNone/>
            </a:pPr>
            <a:r>
              <a:rPr lang="en">
                <a:solidFill>
                  <a:srgbClr val="000000"/>
                </a:solidFill>
                <a:latin typeface="Cambria"/>
                <a:ea typeface="Cambria"/>
                <a:cs typeface="Cambria"/>
                <a:sym typeface="Cambria"/>
              </a:rPr>
              <a:t>Only you (the driver) can sign in on the sheet!  No one else can sign in for you.</a:t>
            </a:r>
            <a:endParaRPr>
              <a:solidFill>
                <a:srgbClr val="000000"/>
              </a:solidFill>
              <a:latin typeface="Cambria"/>
              <a:ea typeface="Cambria"/>
              <a:cs typeface="Cambria"/>
              <a:sym typeface="Cambria"/>
            </a:endParaRPr>
          </a:p>
          <a:p>
            <a:pPr indent="0" lvl="0" marL="0" rtl="0" algn="l">
              <a:spcBef>
                <a:spcPts val="1600"/>
              </a:spcBef>
              <a:spcAft>
                <a:spcPts val="1600"/>
              </a:spcAft>
              <a:buNone/>
            </a:pPr>
            <a:r>
              <a:rPr i="1" lang="en">
                <a:solidFill>
                  <a:srgbClr val="000000"/>
                </a:solidFill>
                <a:latin typeface="Cambria"/>
                <a:ea typeface="Cambria"/>
                <a:cs typeface="Cambria"/>
                <a:sym typeface="Cambria"/>
              </a:rPr>
              <a:t>*I</a:t>
            </a:r>
            <a:r>
              <a:rPr i="1" lang="en" u="sng">
                <a:solidFill>
                  <a:srgbClr val="000000"/>
                </a:solidFill>
                <a:latin typeface="Cambria"/>
                <a:ea typeface="Cambria"/>
                <a:cs typeface="Cambria"/>
                <a:sym typeface="Cambria"/>
              </a:rPr>
              <a:t>f you find an issue during your post-trip inspection in the afternoon, call the bus garage so that the route will not be delayed the next morning.</a:t>
            </a:r>
            <a:endParaRPr i="1" u="sng">
              <a:solidFill>
                <a:srgbClr val="000000"/>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195650"/>
            <a:ext cx="8520600" cy="5427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    </a:t>
            </a:r>
            <a:r>
              <a:rPr lang="en" sz="2400">
                <a:solidFill>
                  <a:srgbClr val="000000"/>
                </a:solidFill>
              </a:rPr>
              <a:t> </a:t>
            </a:r>
            <a:r>
              <a:rPr b="1" lang="en" sz="2400">
                <a:solidFill>
                  <a:srgbClr val="000000"/>
                </a:solidFill>
              </a:rPr>
              <a:t>Inspection Booklet</a:t>
            </a:r>
            <a:r>
              <a:rPr lang="en" sz="2400">
                <a:solidFill>
                  <a:srgbClr val="000000"/>
                </a:solidFill>
              </a:rPr>
              <a:t>                            </a:t>
            </a:r>
            <a:r>
              <a:rPr b="1" lang="en" sz="2400">
                <a:solidFill>
                  <a:srgbClr val="000000"/>
                </a:solidFill>
              </a:rPr>
              <a:t>Vandalism</a:t>
            </a:r>
            <a:endParaRPr b="1" sz="2400">
              <a:solidFill>
                <a:srgbClr val="000000"/>
              </a:solidFill>
            </a:endParaRPr>
          </a:p>
        </p:txBody>
      </p:sp>
      <p:sp>
        <p:nvSpPr>
          <p:cNvPr id="179" name="Google Shape;179;p32"/>
          <p:cNvSpPr txBox="1"/>
          <p:nvPr>
            <p:ph idx="1" type="body"/>
          </p:nvPr>
        </p:nvSpPr>
        <p:spPr>
          <a:xfrm>
            <a:off x="269975" y="833050"/>
            <a:ext cx="8562300" cy="4265400"/>
          </a:xfrm>
          <a:prstGeom prst="rect">
            <a:avLst/>
          </a:prstGeom>
          <a:gradFill>
            <a:gsLst>
              <a:gs pos="0">
                <a:srgbClr val="DDDDDD"/>
              </a:gs>
              <a:gs pos="100000">
                <a:srgbClr val="919191"/>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0" name="Google Shape;180;p32"/>
          <p:cNvPicPr preferRelativeResize="0"/>
          <p:nvPr/>
        </p:nvPicPr>
        <p:blipFill rotWithShape="1">
          <a:blip r:embed="rId3">
            <a:alphaModFix/>
          </a:blip>
          <a:srcRect b="1680" l="-8420" r="8420" t="-1680"/>
          <a:stretch/>
        </p:blipFill>
        <p:spPr>
          <a:xfrm>
            <a:off x="453325" y="1095175"/>
            <a:ext cx="3785699" cy="3000700"/>
          </a:xfrm>
          <a:prstGeom prst="rect">
            <a:avLst/>
          </a:prstGeom>
          <a:noFill/>
          <a:ln cap="flat" cmpd="sng" w="9525">
            <a:solidFill>
              <a:srgbClr val="000000"/>
            </a:solidFill>
            <a:prstDash val="solid"/>
            <a:round/>
            <a:headEnd len="sm" w="sm" type="none"/>
            <a:tailEnd len="sm" w="sm" type="none"/>
          </a:ln>
        </p:spPr>
      </p:pic>
      <p:sp>
        <p:nvSpPr>
          <p:cNvPr id="181" name="Google Shape;181;p32"/>
          <p:cNvSpPr txBox="1"/>
          <p:nvPr/>
        </p:nvSpPr>
        <p:spPr>
          <a:xfrm>
            <a:off x="800425" y="4236425"/>
            <a:ext cx="3403200" cy="585900"/>
          </a:xfrm>
          <a:prstGeom prst="rect">
            <a:avLst/>
          </a:prstGeom>
          <a:solidFill>
            <a:srgbClr val="B7B7B7"/>
          </a:solid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Every bus will have an inspection booklet</a:t>
            </a:r>
            <a:endParaRPr/>
          </a:p>
        </p:txBody>
      </p:sp>
      <p:sp>
        <p:nvSpPr>
          <p:cNvPr id="182" name="Google Shape;182;p32"/>
          <p:cNvSpPr txBox="1"/>
          <p:nvPr/>
        </p:nvSpPr>
        <p:spPr>
          <a:xfrm>
            <a:off x="5062175" y="4179625"/>
            <a:ext cx="3621600" cy="585900"/>
          </a:xfrm>
          <a:prstGeom prst="rect">
            <a:avLst/>
          </a:prstGeom>
          <a:solidFill>
            <a:srgbClr val="B7B7B7"/>
          </a:solid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Be sure to inspect passenger seats and report all damage.</a:t>
            </a:r>
            <a:endParaRPr/>
          </a:p>
        </p:txBody>
      </p:sp>
      <p:pic>
        <p:nvPicPr>
          <p:cNvPr id="183" name="Google Shape;183;p32"/>
          <p:cNvPicPr preferRelativeResize="0"/>
          <p:nvPr/>
        </p:nvPicPr>
        <p:blipFill>
          <a:blip r:embed="rId4">
            <a:alphaModFix/>
          </a:blip>
          <a:stretch>
            <a:fillRect/>
          </a:stretch>
        </p:blipFill>
        <p:spPr>
          <a:xfrm>
            <a:off x="5062175" y="952975"/>
            <a:ext cx="3352899" cy="31429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68" name="Shape 68"/>
        <p:cNvGrpSpPr/>
        <p:nvPr/>
      </p:nvGrpSpPr>
      <p:grpSpPr>
        <a:xfrm>
          <a:off x="0" y="0"/>
          <a:ext cx="0" cy="0"/>
          <a:chOff x="0" y="0"/>
          <a:chExt cx="0" cy="0"/>
        </a:xfrm>
      </p:grpSpPr>
      <p:sp>
        <p:nvSpPr>
          <p:cNvPr id="69" name="Google Shape;69;p15"/>
          <p:cNvSpPr txBox="1"/>
          <p:nvPr>
            <p:ph idx="4294967295" type="body"/>
          </p:nvPr>
        </p:nvSpPr>
        <p:spPr>
          <a:xfrm>
            <a:off x="500525" y="2272275"/>
            <a:ext cx="8073600" cy="27099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FFFFFF"/>
                </a:solidFill>
                <a:latin typeface="Cambria"/>
                <a:ea typeface="Cambria"/>
                <a:cs typeface="Cambria"/>
                <a:sym typeface="Cambria"/>
              </a:rPr>
              <a:t>             </a:t>
            </a:r>
            <a:r>
              <a:rPr lang="en" sz="3600">
                <a:solidFill>
                  <a:srgbClr val="FFFFFF"/>
                </a:solidFill>
              </a:rPr>
              <a:t>  </a:t>
            </a:r>
            <a:r>
              <a:rPr b="1" lang="en" sz="3600">
                <a:solidFill>
                  <a:srgbClr val="000000"/>
                </a:solidFill>
              </a:rPr>
              <a:t>Welcome Back!</a:t>
            </a:r>
            <a:endParaRPr b="1" sz="3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Make sure that you complete all the required paperwork to receive credit for attending today.  (Driver Information Sheet &amp; Transportation Services Agreement)</a:t>
            </a:r>
            <a:endParaRPr sz="1800">
              <a:solidFill>
                <a:srgbClr val="000000"/>
              </a:solidFill>
            </a:endParaRPr>
          </a:p>
          <a:p>
            <a:pPr indent="0" lvl="0" marL="457200" rtl="0" algn="l">
              <a:spcBef>
                <a:spcPts val="1600"/>
              </a:spcBef>
              <a:spcAft>
                <a:spcPts val="1600"/>
              </a:spcAft>
              <a:buNone/>
            </a:pPr>
            <a:r>
              <a:t/>
            </a:r>
            <a:endParaRPr sz="1800">
              <a:solidFill>
                <a:srgbClr val="000000"/>
              </a:solidFill>
            </a:endParaRPr>
          </a:p>
        </p:txBody>
      </p:sp>
      <p:pic>
        <p:nvPicPr>
          <p:cNvPr id="70" name="Google Shape;70;p15"/>
          <p:cNvPicPr preferRelativeResize="0"/>
          <p:nvPr/>
        </p:nvPicPr>
        <p:blipFill>
          <a:blip r:embed="rId3">
            <a:alphaModFix/>
          </a:blip>
          <a:stretch>
            <a:fillRect/>
          </a:stretch>
        </p:blipFill>
        <p:spPr>
          <a:xfrm>
            <a:off x="2076325" y="227050"/>
            <a:ext cx="4373550" cy="2162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87" name="Shape 187"/>
        <p:cNvGrpSpPr/>
        <p:nvPr/>
      </p:nvGrpSpPr>
      <p:grpSpPr>
        <a:xfrm>
          <a:off x="0" y="0"/>
          <a:ext cx="0" cy="0"/>
          <a:chOff x="0" y="0"/>
          <a:chExt cx="0" cy="0"/>
        </a:xfrm>
      </p:grpSpPr>
      <p:sp>
        <p:nvSpPr>
          <p:cNvPr id="188" name="Google Shape;188;p33"/>
          <p:cNvSpPr txBox="1"/>
          <p:nvPr>
            <p:ph type="title"/>
          </p:nvPr>
        </p:nvSpPr>
        <p:spPr>
          <a:xfrm>
            <a:off x="406375" y="108525"/>
            <a:ext cx="8520600" cy="5727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rPr>
              <a:t>HEADCOUNT SEPTEMBER</a:t>
            </a:r>
            <a:r>
              <a:rPr lang="en">
                <a:solidFill>
                  <a:srgbClr val="000000"/>
                </a:solidFill>
              </a:rPr>
              <a:t> </a:t>
            </a:r>
            <a:endParaRPr>
              <a:solidFill>
                <a:srgbClr val="000000"/>
              </a:solidFill>
            </a:endParaRPr>
          </a:p>
        </p:txBody>
      </p:sp>
      <p:sp>
        <p:nvSpPr>
          <p:cNvPr id="189" name="Google Shape;189;p33"/>
          <p:cNvSpPr txBox="1"/>
          <p:nvPr>
            <p:ph idx="1" type="body"/>
          </p:nvPr>
        </p:nvSpPr>
        <p:spPr>
          <a:xfrm>
            <a:off x="452400" y="814125"/>
            <a:ext cx="8239200" cy="4026300"/>
          </a:xfrm>
          <a:prstGeom prst="rect">
            <a:avLst/>
          </a:prstGeom>
          <a:gradFill>
            <a:gsLst>
              <a:gs pos="0">
                <a:srgbClr val="F2F2F2"/>
              </a:gs>
              <a:gs pos="100000">
                <a:srgbClr val="A6A6A6"/>
              </a:gs>
            </a:gsLst>
            <a:path path="circle">
              <a:fillToRect b="50%" l="50%" r="50%" t="50%"/>
            </a:path>
            <a:tileRect/>
          </a:grad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434343"/>
              </a:buClr>
              <a:buSzPts val="3000"/>
              <a:buChar char="●"/>
            </a:pPr>
            <a:r>
              <a:rPr lang="en" sz="3000">
                <a:solidFill>
                  <a:srgbClr val="434343"/>
                </a:solidFill>
              </a:rPr>
              <a:t>Accurate</a:t>
            </a:r>
            <a:endParaRPr sz="3000">
              <a:solidFill>
                <a:srgbClr val="434343"/>
              </a:solidFill>
            </a:endParaRPr>
          </a:p>
          <a:p>
            <a:pPr indent="-419100" lvl="0" marL="457200" rtl="0" algn="l">
              <a:spcBef>
                <a:spcPts val="0"/>
              </a:spcBef>
              <a:spcAft>
                <a:spcPts val="0"/>
              </a:spcAft>
              <a:buClr>
                <a:srgbClr val="434343"/>
              </a:buClr>
              <a:buSzPts val="3000"/>
              <a:buChar char="●"/>
            </a:pPr>
            <a:r>
              <a:rPr lang="en" sz="3000">
                <a:solidFill>
                  <a:srgbClr val="434343"/>
                </a:solidFill>
              </a:rPr>
              <a:t>Signed and Dated</a:t>
            </a:r>
            <a:endParaRPr sz="3000">
              <a:solidFill>
                <a:srgbClr val="434343"/>
              </a:solidFill>
            </a:endParaRPr>
          </a:p>
          <a:p>
            <a:pPr indent="-419100" lvl="0" marL="457200" rtl="0" algn="l">
              <a:spcBef>
                <a:spcPts val="0"/>
              </a:spcBef>
              <a:spcAft>
                <a:spcPts val="0"/>
              </a:spcAft>
              <a:buClr>
                <a:srgbClr val="434343"/>
              </a:buClr>
              <a:buSzPts val="3000"/>
              <a:buChar char="●"/>
            </a:pPr>
            <a:r>
              <a:rPr lang="en" sz="3000">
                <a:solidFill>
                  <a:srgbClr val="434343"/>
                </a:solidFill>
              </a:rPr>
              <a:t>AM &amp; PM</a:t>
            </a:r>
            <a:endParaRPr sz="3000">
              <a:solidFill>
                <a:srgbClr val="434343"/>
              </a:solidFill>
            </a:endParaRPr>
          </a:p>
          <a:p>
            <a:pPr indent="-419100" lvl="0" marL="457200" rtl="0" algn="l">
              <a:spcBef>
                <a:spcPts val="0"/>
              </a:spcBef>
              <a:spcAft>
                <a:spcPts val="0"/>
              </a:spcAft>
              <a:buClr>
                <a:srgbClr val="434343"/>
              </a:buClr>
              <a:buSzPts val="3000"/>
              <a:buChar char="●"/>
            </a:pPr>
            <a:r>
              <a:rPr lang="en" sz="3000">
                <a:solidFill>
                  <a:srgbClr val="434343"/>
                </a:solidFill>
              </a:rPr>
              <a:t>Legible</a:t>
            </a:r>
            <a:endParaRPr sz="3000">
              <a:solidFill>
                <a:srgbClr val="434343"/>
              </a:solidFill>
            </a:endParaRPr>
          </a:p>
          <a:p>
            <a:pPr indent="-419100" lvl="0" marL="457200" rtl="0" algn="l">
              <a:spcBef>
                <a:spcPts val="0"/>
              </a:spcBef>
              <a:spcAft>
                <a:spcPts val="0"/>
              </a:spcAft>
              <a:buClr>
                <a:srgbClr val="434343"/>
              </a:buClr>
              <a:buSzPts val="3000"/>
              <a:buChar char="●"/>
            </a:pPr>
            <a:r>
              <a:rPr lang="en" sz="3000">
                <a:solidFill>
                  <a:srgbClr val="434343"/>
                </a:solidFill>
              </a:rPr>
              <a:t>Turned in on time</a:t>
            </a:r>
            <a:endParaRPr sz="3000">
              <a:solidFill>
                <a:srgbClr val="434343"/>
              </a:solidFill>
            </a:endParaRPr>
          </a:p>
          <a:p>
            <a:pPr indent="-419100" lvl="0" marL="457200" rtl="0" algn="l">
              <a:spcBef>
                <a:spcPts val="0"/>
              </a:spcBef>
              <a:spcAft>
                <a:spcPts val="0"/>
              </a:spcAft>
              <a:buClr>
                <a:srgbClr val="434343"/>
              </a:buClr>
              <a:buSzPts val="3000"/>
              <a:buChar char="●"/>
            </a:pPr>
            <a:r>
              <a:rPr lang="en" sz="3000">
                <a:solidFill>
                  <a:srgbClr val="434343"/>
                </a:solidFill>
              </a:rPr>
              <a:t>Incentive pay</a:t>
            </a:r>
            <a:endParaRPr sz="3000">
              <a:solidFill>
                <a:srgbClr val="434343"/>
              </a:solidFill>
            </a:endParaRPr>
          </a:p>
          <a:p>
            <a:pPr indent="-419100" lvl="0" marL="457200" rtl="0" algn="l">
              <a:spcBef>
                <a:spcPts val="0"/>
              </a:spcBef>
              <a:spcAft>
                <a:spcPts val="0"/>
              </a:spcAft>
              <a:buClr>
                <a:srgbClr val="434343"/>
              </a:buClr>
              <a:buSzPts val="3000"/>
              <a:buChar char="●"/>
            </a:pPr>
            <a:r>
              <a:rPr lang="en" sz="3000">
                <a:solidFill>
                  <a:srgbClr val="434343"/>
                </a:solidFill>
              </a:rPr>
              <a:t>IMPORTANT</a:t>
            </a:r>
            <a:endParaRPr sz="3000">
              <a:solidFill>
                <a:srgbClr val="434343"/>
              </a:solidFill>
            </a:endParaRPr>
          </a:p>
        </p:txBody>
      </p:sp>
      <p:pic>
        <p:nvPicPr>
          <p:cNvPr id="190" name="Google Shape;190;p33"/>
          <p:cNvPicPr preferRelativeResize="0"/>
          <p:nvPr/>
        </p:nvPicPr>
        <p:blipFill>
          <a:blip r:embed="rId3">
            <a:alphaModFix/>
          </a:blip>
          <a:stretch>
            <a:fillRect/>
          </a:stretch>
        </p:blipFill>
        <p:spPr>
          <a:xfrm>
            <a:off x="5196450" y="1290300"/>
            <a:ext cx="2249176" cy="2249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1000"/>
                                        <p:tgtEl>
                                          <p:spTgt spid="1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94" name="Shape 194"/>
        <p:cNvGrpSpPr/>
        <p:nvPr/>
      </p:nvGrpSpPr>
      <p:grpSpPr>
        <a:xfrm>
          <a:off x="0" y="0"/>
          <a:ext cx="0" cy="0"/>
          <a:chOff x="0" y="0"/>
          <a:chExt cx="0" cy="0"/>
        </a:xfrm>
      </p:grpSpPr>
      <p:sp>
        <p:nvSpPr>
          <p:cNvPr id="195" name="Google Shape;195;p34"/>
          <p:cNvSpPr txBox="1"/>
          <p:nvPr>
            <p:ph type="title"/>
          </p:nvPr>
        </p:nvSpPr>
        <p:spPr>
          <a:xfrm>
            <a:off x="311700" y="92975"/>
            <a:ext cx="8520600" cy="572700"/>
          </a:xfrm>
          <a:prstGeom prst="rect">
            <a:avLst/>
          </a:prstGeom>
          <a:gradFill>
            <a:gsLst>
              <a:gs pos="0">
                <a:srgbClr val="DDDDDD"/>
              </a:gs>
              <a:gs pos="100000">
                <a:srgbClr val="919191"/>
              </a:gs>
            </a:gsLst>
            <a:path path="circle">
              <a:fillToRect b="50%" l="50%" r="50%" t="50%"/>
            </a:path>
            <a:tileRect/>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434343"/>
                </a:solidFill>
              </a:rPr>
              <a:t>STOP ARM VIOLATIONS &amp; ROAD REPAIR REQUEST</a:t>
            </a:r>
            <a:endParaRPr b="1" sz="2400">
              <a:solidFill>
                <a:srgbClr val="434343"/>
              </a:solidFill>
            </a:endParaRPr>
          </a:p>
        </p:txBody>
      </p:sp>
      <p:sp>
        <p:nvSpPr>
          <p:cNvPr id="196" name="Google Shape;196;p34"/>
          <p:cNvSpPr txBox="1"/>
          <p:nvPr>
            <p:ph idx="1" type="body"/>
          </p:nvPr>
        </p:nvSpPr>
        <p:spPr>
          <a:xfrm>
            <a:off x="389650" y="862525"/>
            <a:ext cx="8520600" cy="4100700"/>
          </a:xfrm>
          <a:prstGeom prst="rect">
            <a:avLst/>
          </a:prstGeom>
          <a:gradFill>
            <a:gsLst>
              <a:gs pos="0">
                <a:srgbClr val="DDDDDD"/>
              </a:gs>
              <a:gs pos="100000">
                <a:srgbClr val="919191"/>
              </a:gs>
            </a:gsLst>
            <a:path path="circle">
              <a:fillToRect b="50%" l="50%" r="50%" t="50%"/>
            </a:path>
            <a:tileRect/>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434343"/>
                </a:solidFill>
              </a:rPr>
              <a:t>STOP ARM VIOLATION</a:t>
            </a:r>
            <a:endParaRPr b="1" sz="1600">
              <a:solidFill>
                <a:srgbClr val="434343"/>
              </a:solidFill>
            </a:endParaRPr>
          </a:p>
          <a:p>
            <a:pPr indent="0" lvl="0" marL="0" rtl="0" algn="l">
              <a:spcBef>
                <a:spcPts val="0"/>
              </a:spcBef>
              <a:spcAft>
                <a:spcPts val="0"/>
              </a:spcAft>
              <a:buNone/>
            </a:pPr>
            <a:r>
              <a:rPr lang="en" sz="1200">
                <a:solidFill>
                  <a:srgbClr val="434343"/>
                </a:solidFill>
              </a:rPr>
              <a:t>Needed Information</a:t>
            </a:r>
            <a:endParaRPr sz="12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Date, time, and road where violation occurred</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Direction the bus was traveling and whether students were loading/unloading</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Vehicle description:  make, color, and license plate number</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Driver description: race, sex, age, hair color</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Phone number to reach the bus driver</a:t>
            </a:r>
            <a:endParaRPr sz="1400">
              <a:solidFill>
                <a:srgbClr val="434343"/>
              </a:solidFill>
            </a:endParaRPr>
          </a:p>
          <a:p>
            <a:pPr indent="0" lvl="0" marL="0" rtl="0" algn="l">
              <a:spcBef>
                <a:spcPts val="0"/>
              </a:spcBef>
              <a:spcAft>
                <a:spcPts val="0"/>
              </a:spcAft>
              <a:buNone/>
            </a:pPr>
            <a:r>
              <a:t/>
            </a:r>
            <a:endParaRPr b="1" sz="1600">
              <a:solidFill>
                <a:srgbClr val="434343"/>
              </a:solidFill>
            </a:endParaRPr>
          </a:p>
          <a:p>
            <a:pPr indent="0" lvl="0" marL="0" rtl="0" algn="l">
              <a:spcBef>
                <a:spcPts val="0"/>
              </a:spcBef>
              <a:spcAft>
                <a:spcPts val="0"/>
              </a:spcAft>
              <a:buNone/>
            </a:pPr>
            <a:r>
              <a:rPr b="1" lang="en" sz="1600">
                <a:solidFill>
                  <a:srgbClr val="434343"/>
                </a:solidFill>
              </a:rPr>
              <a:t>ROAD REPAIR REQUESTS</a:t>
            </a:r>
            <a:endParaRPr b="1" sz="16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Please print clearly and legibly</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State your request precisely</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Sketch your location to the best of your ability</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Fax your request to the Transportation Department</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Forms can be accessed on our website</a:t>
            </a:r>
            <a:endParaRPr sz="1400">
              <a:solidFill>
                <a:srgbClr val="434343"/>
              </a:solidFill>
            </a:endParaRPr>
          </a:p>
          <a:p>
            <a:pPr indent="0" lvl="0" marL="0" rtl="0" algn="l">
              <a:spcBef>
                <a:spcPts val="0"/>
              </a:spcBef>
              <a:spcAft>
                <a:spcPts val="0"/>
              </a:spcAft>
              <a:buNone/>
            </a:pPr>
            <a:r>
              <a:rPr lang="en" sz="1400">
                <a:solidFill>
                  <a:srgbClr val="434343"/>
                </a:solidFill>
              </a:rPr>
              <a:t>              http://www.rock.k12.nc.us/transportation</a:t>
            </a:r>
            <a:endParaRPr sz="1400">
              <a:solidFill>
                <a:srgbClr val="434343"/>
              </a:solidFill>
            </a:endParaRPr>
          </a:p>
          <a:p>
            <a:pPr indent="0" lvl="0" marL="0" rtl="0" algn="l">
              <a:spcBef>
                <a:spcPts val="0"/>
              </a:spcBef>
              <a:spcAft>
                <a:spcPts val="0"/>
              </a:spcAft>
              <a:buNone/>
            </a:pPr>
            <a:r>
              <a:t/>
            </a:r>
            <a:endParaRPr sz="1200">
              <a:solidFill>
                <a:srgbClr val="000000"/>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00" name="Shape 200"/>
        <p:cNvGrpSpPr/>
        <p:nvPr/>
      </p:nvGrpSpPr>
      <p:grpSpPr>
        <a:xfrm>
          <a:off x="0" y="0"/>
          <a:ext cx="0" cy="0"/>
          <a:chOff x="0" y="0"/>
          <a:chExt cx="0" cy="0"/>
        </a:xfrm>
      </p:grpSpPr>
      <p:sp>
        <p:nvSpPr>
          <p:cNvPr id="201" name="Google Shape;201;p35"/>
          <p:cNvSpPr txBox="1"/>
          <p:nvPr>
            <p:ph type="title"/>
          </p:nvPr>
        </p:nvSpPr>
        <p:spPr>
          <a:xfrm>
            <a:off x="251325" y="165125"/>
            <a:ext cx="8520600" cy="5727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rPr>
              <a:t>EMERGENCY EQUIPMENT</a:t>
            </a:r>
            <a:endParaRPr b="1">
              <a:solidFill>
                <a:srgbClr val="000000"/>
              </a:solidFill>
            </a:endParaRPr>
          </a:p>
        </p:txBody>
      </p:sp>
      <p:sp>
        <p:nvSpPr>
          <p:cNvPr id="202" name="Google Shape;202;p35"/>
          <p:cNvSpPr txBox="1"/>
          <p:nvPr>
            <p:ph idx="1" type="body"/>
          </p:nvPr>
        </p:nvSpPr>
        <p:spPr>
          <a:xfrm>
            <a:off x="311700" y="971350"/>
            <a:ext cx="8520600" cy="36774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434343"/>
              </a:buClr>
              <a:buSzPts val="2200"/>
              <a:buChar char="●"/>
            </a:pPr>
            <a:r>
              <a:rPr lang="en" sz="2200">
                <a:solidFill>
                  <a:srgbClr val="434343"/>
                </a:solidFill>
              </a:rPr>
              <a:t>During the pre-trip inspection it is imperative that you check the fire extinguisher to make sure that it is charged and secured.  The needle on the gauge should be in the green area.</a:t>
            </a:r>
            <a:endParaRPr sz="2200">
              <a:solidFill>
                <a:srgbClr val="434343"/>
              </a:solidFill>
            </a:endParaRPr>
          </a:p>
          <a:p>
            <a:pPr indent="0" lvl="0" marL="0" rtl="0" algn="l">
              <a:spcBef>
                <a:spcPts val="0"/>
              </a:spcBef>
              <a:spcAft>
                <a:spcPts val="0"/>
              </a:spcAft>
              <a:buNone/>
            </a:pPr>
            <a:r>
              <a:t/>
            </a:r>
            <a:endParaRPr sz="2200">
              <a:solidFill>
                <a:srgbClr val="434343"/>
              </a:solidFill>
            </a:endParaRPr>
          </a:p>
          <a:p>
            <a:pPr indent="-368300" lvl="0" marL="457200" rtl="0" algn="l">
              <a:spcBef>
                <a:spcPts val="0"/>
              </a:spcBef>
              <a:spcAft>
                <a:spcPts val="0"/>
              </a:spcAft>
              <a:buClr>
                <a:srgbClr val="434343"/>
              </a:buClr>
              <a:buSzPts val="2200"/>
              <a:buChar char="●"/>
            </a:pPr>
            <a:r>
              <a:rPr lang="en" sz="2200">
                <a:solidFill>
                  <a:srgbClr val="434343"/>
                </a:solidFill>
              </a:rPr>
              <a:t>Check the first aid and body fluid kits.  Notate on the sign in/sign out sheet if any items need to be replenished.</a:t>
            </a:r>
            <a:endParaRPr sz="2200">
              <a:solidFill>
                <a:srgbClr val="434343"/>
              </a:solidFill>
            </a:endParaRPr>
          </a:p>
          <a:p>
            <a:pPr indent="0" lvl="0" marL="0" rtl="0" algn="l">
              <a:spcBef>
                <a:spcPts val="0"/>
              </a:spcBef>
              <a:spcAft>
                <a:spcPts val="0"/>
              </a:spcAft>
              <a:buNone/>
            </a:pPr>
            <a:r>
              <a:t/>
            </a:r>
            <a:endParaRPr sz="2200">
              <a:solidFill>
                <a:srgbClr val="434343"/>
              </a:solidFill>
            </a:endParaRPr>
          </a:p>
          <a:p>
            <a:pPr indent="-368300" lvl="0" marL="457200" rtl="0" algn="l">
              <a:spcBef>
                <a:spcPts val="0"/>
              </a:spcBef>
              <a:spcAft>
                <a:spcPts val="0"/>
              </a:spcAft>
              <a:buClr>
                <a:srgbClr val="434343"/>
              </a:buClr>
              <a:buSzPts val="2200"/>
              <a:buChar char="●"/>
            </a:pPr>
            <a:r>
              <a:rPr lang="en" sz="2200">
                <a:solidFill>
                  <a:srgbClr val="434343"/>
                </a:solidFill>
              </a:rPr>
              <a:t>If the bus that you are driving is equipped with reflective triangles, there should be three in the box.</a:t>
            </a:r>
            <a:endParaRPr sz="2200">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206" name="Shape 206"/>
        <p:cNvGrpSpPr/>
        <p:nvPr/>
      </p:nvGrpSpPr>
      <p:grpSpPr>
        <a:xfrm>
          <a:off x="0" y="0"/>
          <a:ext cx="0" cy="0"/>
          <a:chOff x="0" y="0"/>
          <a:chExt cx="0" cy="0"/>
        </a:xfrm>
      </p:grpSpPr>
      <p:pic>
        <p:nvPicPr>
          <p:cNvPr id="207" name="Google Shape;207;p36"/>
          <p:cNvPicPr preferRelativeResize="0"/>
          <p:nvPr/>
        </p:nvPicPr>
        <p:blipFill>
          <a:blip r:embed="rId3">
            <a:alphaModFix/>
          </a:blip>
          <a:stretch>
            <a:fillRect/>
          </a:stretch>
        </p:blipFill>
        <p:spPr>
          <a:xfrm>
            <a:off x="5340900" y="376863"/>
            <a:ext cx="3200400" cy="2143125"/>
          </a:xfrm>
          <a:prstGeom prst="rect">
            <a:avLst/>
          </a:prstGeom>
          <a:noFill/>
          <a:ln>
            <a:noFill/>
          </a:ln>
        </p:spPr>
      </p:pic>
      <p:sp>
        <p:nvSpPr>
          <p:cNvPr id="208" name="Google Shape;208;p36"/>
          <p:cNvSpPr txBox="1"/>
          <p:nvPr/>
        </p:nvSpPr>
        <p:spPr>
          <a:xfrm>
            <a:off x="36150" y="102825"/>
            <a:ext cx="5098800" cy="490500"/>
          </a:xfrm>
          <a:prstGeom prst="rect">
            <a:avLst/>
          </a:prstGeom>
          <a:solidFill>
            <a:srgbClr val="B7B7B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Cambria"/>
                <a:ea typeface="Cambria"/>
                <a:cs typeface="Cambria"/>
                <a:sym typeface="Cambria"/>
              </a:rPr>
              <a:t>     </a:t>
            </a:r>
            <a:r>
              <a:rPr b="1" lang="en" sz="2600">
                <a:solidFill>
                  <a:srgbClr val="FFFFFF"/>
                </a:solidFill>
                <a:latin typeface="Cambria"/>
                <a:ea typeface="Cambria"/>
                <a:cs typeface="Cambria"/>
                <a:sym typeface="Cambria"/>
              </a:rPr>
              <a:t> </a:t>
            </a:r>
            <a:r>
              <a:rPr b="1" lang="en" sz="2600"/>
              <a:t>EMERGENCY EVACUATION</a:t>
            </a:r>
            <a:endParaRPr b="1" sz="2600"/>
          </a:p>
        </p:txBody>
      </p:sp>
      <p:sp>
        <p:nvSpPr>
          <p:cNvPr id="209" name="Google Shape;209;p36"/>
          <p:cNvSpPr txBox="1"/>
          <p:nvPr/>
        </p:nvSpPr>
        <p:spPr>
          <a:xfrm>
            <a:off x="36275" y="891900"/>
            <a:ext cx="5098800" cy="3918900"/>
          </a:xfrm>
          <a:prstGeom prst="rect">
            <a:avLst/>
          </a:prstGeom>
          <a:solidFill>
            <a:srgbClr val="B7B7B7"/>
          </a:solid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mbria"/>
              <a:buChar char="●"/>
            </a:pPr>
            <a:r>
              <a:rPr lang="en">
                <a:latin typeface="Cambria"/>
                <a:ea typeface="Cambria"/>
                <a:cs typeface="Cambria"/>
                <a:sym typeface="Cambria"/>
              </a:rPr>
              <a:t>T</a:t>
            </a:r>
            <a:r>
              <a:rPr lang="en"/>
              <a:t>he driver will have a plan in place in the event of an emergency and go over it with students within 5 days of school starting.</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Identify the EMERGENCY EXITS for the students.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Explain which EXIT to use in the event of an emergency.</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Font typeface="Cambria"/>
              <a:buChar char="●"/>
            </a:pPr>
            <a:r>
              <a:rPr lang="en"/>
              <a:t>An </a:t>
            </a:r>
            <a:r>
              <a:rPr b="1" i="1" lang="en"/>
              <a:t>Emergency Evacuation Plan</a:t>
            </a:r>
            <a:r>
              <a:rPr lang="en"/>
              <a:t> should be reviewed with the students at the beginning and during the middle of the school year.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Font typeface="Cambria"/>
              <a:buChar char="●"/>
            </a:pPr>
            <a:r>
              <a:rPr lang="en"/>
              <a:t>Please note on the sign in sheet that the </a:t>
            </a:r>
            <a:r>
              <a:rPr b="1" i="1" lang="en"/>
              <a:t>Emergency Evacuation Plan </a:t>
            </a:r>
            <a:r>
              <a:rPr lang="en"/>
              <a:t>has been reviewed with the students on that particular day.</a:t>
            </a:r>
            <a:endParaRPr sz="1200"/>
          </a:p>
          <a:p>
            <a:pPr indent="0" lvl="0" marL="457200" rtl="0" algn="l">
              <a:spcBef>
                <a:spcPts val="0"/>
              </a:spcBef>
              <a:spcAft>
                <a:spcPts val="0"/>
              </a:spcAft>
              <a:buNone/>
            </a:pPr>
            <a:r>
              <a:rPr lang="en" sz="1200"/>
              <a:t>                             </a:t>
            </a:r>
            <a:endParaRPr sz="1200"/>
          </a:p>
          <a:p>
            <a:pPr indent="0" lvl="0" marL="457200" rtl="0" algn="l">
              <a:spcBef>
                <a:spcPts val="0"/>
              </a:spcBef>
              <a:spcAft>
                <a:spcPts val="0"/>
              </a:spcAft>
              <a:buNone/>
            </a:pPr>
            <a:r>
              <a:rPr b="1" i="1" lang="en" sz="1600" u="sng">
                <a:solidFill>
                  <a:srgbClr val="0000FF"/>
                </a:solidFill>
                <a:hlinkClick r:id="rId4">
                  <a:extLst>
                    <a:ext uri="{A12FA001-AC4F-418D-AE19-62706E023703}">
                      <ahyp:hlinkClr val="tx"/>
                    </a:ext>
                  </a:extLst>
                </a:hlinkClick>
              </a:rPr>
              <a:t>Tornado</a:t>
            </a:r>
            <a:r>
              <a:rPr lang="en" sz="1600"/>
              <a:t>			</a:t>
            </a:r>
            <a:r>
              <a:rPr b="1" i="1" lang="en" sz="1600" u="sng">
                <a:solidFill>
                  <a:srgbClr val="0000FF"/>
                </a:solidFill>
                <a:hlinkClick r:id="rId5">
                  <a:extLst>
                    <a:ext uri="{A12FA001-AC4F-418D-AE19-62706E023703}">
                      <ahyp:hlinkClr val="tx"/>
                    </a:ext>
                  </a:extLst>
                </a:hlinkClick>
              </a:rPr>
              <a:t>Evacuation</a:t>
            </a:r>
            <a:r>
              <a:rPr b="1" i="1" lang="en" sz="1600" u="sng">
                <a:solidFill>
                  <a:srgbClr val="0000FF"/>
                </a:solidFill>
              </a:rPr>
              <a:t>	</a:t>
            </a:r>
            <a:r>
              <a:rPr b="1" i="1" lang="en" sz="1600" u="sng">
                <a:solidFill>
                  <a:schemeClr val="hlink"/>
                </a:solidFill>
                <a:hlinkClick r:id="rId6"/>
              </a:rPr>
              <a:t>Evacuation</a:t>
            </a:r>
            <a:endParaRPr b="1" i="1" sz="1600" u="sng">
              <a:solidFill>
                <a:srgbClr val="0000FF"/>
              </a:solidFill>
            </a:endParaRPr>
          </a:p>
        </p:txBody>
      </p:sp>
      <p:pic>
        <p:nvPicPr>
          <p:cNvPr id="210" name="Google Shape;210;p36"/>
          <p:cNvPicPr preferRelativeResize="0"/>
          <p:nvPr/>
        </p:nvPicPr>
        <p:blipFill>
          <a:blip r:embed="rId7">
            <a:alphaModFix/>
          </a:blip>
          <a:stretch>
            <a:fillRect/>
          </a:stretch>
        </p:blipFill>
        <p:spPr>
          <a:xfrm>
            <a:off x="5105400" y="2699150"/>
            <a:ext cx="4038600" cy="2014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4" name="Shape 214"/>
        <p:cNvGrpSpPr/>
        <p:nvPr/>
      </p:nvGrpSpPr>
      <p:grpSpPr>
        <a:xfrm>
          <a:off x="0" y="0"/>
          <a:ext cx="0" cy="0"/>
          <a:chOff x="0" y="0"/>
          <a:chExt cx="0" cy="0"/>
        </a:xfrm>
      </p:grpSpPr>
      <p:sp>
        <p:nvSpPr>
          <p:cNvPr id="215" name="Google Shape;215;p37"/>
          <p:cNvSpPr txBox="1"/>
          <p:nvPr>
            <p:ph type="title"/>
          </p:nvPr>
        </p:nvSpPr>
        <p:spPr>
          <a:xfrm>
            <a:off x="262325" y="159625"/>
            <a:ext cx="8520600" cy="5727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0000"/>
                </a:solidFill>
                <a:latin typeface="Cambria"/>
                <a:ea typeface="Cambria"/>
                <a:cs typeface="Cambria"/>
                <a:sym typeface="Cambria"/>
              </a:rPr>
              <a:t>EMERGENCY EVACUATION PLAN IN THE EVENT OF A BREAKDOWN</a:t>
            </a:r>
            <a:endParaRPr b="1" sz="2100">
              <a:solidFill>
                <a:srgbClr val="000000"/>
              </a:solidFill>
              <a:latin typeface="Cambria"/>
              <a:ea typeface="Cambria"/>
              <a:cs typeface="Cambria"/>
              <a:sym typeface="Cambria"/>
            </a:endParaRPr>
          </a:p>
        </p:txBody>
      </p:sp>
      <p:sp>
        <p:nvSpPr>
          <p:cNvPr id="216" name="Google Shape;216;p37"/>
          <p:cNvSpPr txBox="1"/>
          <p:nvPr>
            <p:ph idx="1" type="body"/>
          </p:nvPr>
        </p:nvSpPr>
        <p:spPr>
          <a:xfrm>
            <a:off x="262325" y="920425"/>
            <a:ext cx="8520600" cy="37215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Cambria"/>
                <a:ea typeface="Cambria"/>
                <a:cs typeface="Cambria"/>
                <a:sym typeface="Cambria"/>
              </a:rPr>
              <a:t>Suggested Procedures</a:t>
            </a:r>
            <a:endParaRPr sz="2400">
              <a:solidFill>
                <a:srgbClr val="000000"/>
              </a:solidFill>
              <a:latin typeface="Cambria"/>
              <a:ea typeface="Cambria"/>
              <a:cs typeface="Cambria"/>
              <a:sym typeface="Cambria"/>
            </a:endParaRPr>
          </a:p>
          <a:p>
            <a:pPr indent="-381000" lvl="0" marL="457200" rtl="0" algn="l">
              <a:spcBef>
                <a:spcPts val="1600"/>
              </a:spcBef>
              <a:spcAft>
                <a:spcPts val="0"/>
              </a:spcAft>
              <a:buClr>
                <a:srgbClr val="000000"/>
              </a:buClr>
              <a:buSzPts val="2400"/>
              <a:buFont typeface="Cambria"/>
              <a:buChar char="●"/>
            </a:pPr>
            <a:r>
              <a:rPr lang="en" sz="2400">
                <a:solidFill>
                  <a:srgbClr val="000000"/>
                </a:solidFill>
                <a:latin typeface="Cambria"/>
                <a:ea typeface="Cambria"/>
                <a:cs typeface="Cambria"/>
                <a:sym typeface="Cambria"/>
              </a:rPr>
              <a:t>Park the bus as close to the shoulder of the road as possible.</a:t>
            </a:r>
            <a:endParaRPr sz="2400">
              <a:solidFill>
                <a:srgbClr val="000000"/>
              </a:solidFill>
              <a:latin typeface="Cambria"/>
              <a:ea typeface="Cambria"/>
              <a:cs typeface="Cambria"/>
              <a:sym typeface="Cambria"/>
            </a:endParaRPr>
          </a:p>
          <a:p>
            <a:pPr indent="-381000" lvl="0" marL="457200" rtl="0" algn="l">
              <a:spcBef>
                <a:spcPts val="0"/>
              </a:spcBef>
              <a:spcAft>
                <a:spcPts val="0"/>
              </a:spcAft>
              <a:buClr>
                <a:srgbClr val="000000"/>
              </a:buClr>
              <a:buSzPts val="2400"/>
              <a:buFont typeface="Cambria"/>
              <a:buChar char="●"/>
            </a:pPr>
            <a:r>
              <a:rPr lang="en" sz="2400">
                <a:solidFill>
                  <a:srgbClr val="000000"/>
                </a:solidFill>
                <a:latin typeface="Cambria"/>
                <a:ea typeface="Cambria"/>
                <a:cs typeface="Cambria"/>
                <a:sym typeface="Cambria"/>
              </a:rPr>
              <a:t>Turn the hazard lights on.</a:t>
            </a:r>
            <a:endParaRPr sz="2400">
              <a:solidFill>
                <a:srgbClr val="000000"/>
              </a:solidFill>
              <a:latin typeface="Cambria"/>
              <a:ea typeface="Cambria"/>
              <a:cs typeface="Cambria"/>
              <a:sym typeface="Cambria"/>
            </a:endParaRPr>
          </a:p>
          <a:p>
            <a:pPr indent="-381000" lvl="0" marL="457200" rtl="0" algn="l">
              <a:spcBef>
                <a:spcPts val="0"/>
              </a:spcBef>
              <a:spcAft>
                <a:spcPts val="0"/>
              </a:spcAft>
              <a:buClr>
                <a:srgbClr val="000000"/>
              </a:buClr>
              <a:buSzPts val="2400"/>
              <a:buFont typeface="Cambria"/>
              <a:buChar char="●"/>
            </a:pPr>
            <a:r>
              <a:rPr lang="en" sz="2400">
                <a:solidFill>
                  <a:srgbClr val="000000"/>
                </a:solidFill>
                <a:latin typeface="Cambria"/>
                <a:ea typeface="Cambria"/>
                <a:cs typeface="Cambria"/>
                <a:sym typeface="Cambria"/>
              </a:rPr>
              <a:t>Set the parking brake.</a:t>
            </a:r>
            <a:endParaRPr sz="2400">
              <a:solidFill>
                <a:srgbClr val="000000"/>
              </a:solidFill>
              <a:latin typeface="Cambria"/>
              <a:ea typeface="Cambria"/>
              <a:cs typeface="Cambria"/>
              <a:sym typeface="Cambria"/>
            </a:endParaRPr>
          </a:p>
          <a:p>
            <a:pPr indent="-381000" lvl="0" marL="457200" rtl="0" algn="l">
              <a:spcBef>
                <a:spcPts val="0"/>
              </a:spcBef>
              <a:spcAft>
                <a:spcPts val="0"/>
              </a:spcAft>
              <a:buClr>
                <a:srgbClr val="000000"/>
              </a:buClr>
              <a:buSzPts val="2400"/>
              <a:buFont typeface="Cambria"/>
              <a:buChar char="●"/>
            </a:pPr>
            <a:r>
              <a:rPr lang="en" sz="2400">
                <a:solidFill>
                  <a:srgbClr val="000000"/>
                </a:solidFill>
                <a:latin typeface="Cambria"/>
                <a:ea typeface="Cambria"/>
                <a:cs typeface="Cambria"/>
                <a:sym typeface="Cambria"/>
              </a:rPr>
              <a:t>Turn the engine off.</a:t>
            </a:r>
            <a:endParaRPr sz="2400">
              <a:solidFill>
                <a:srgbClr val="000000"/>
              </a:solidFill>
              <a:latin typeface="Cambria"/>
              <a:ea typeface="Cambria"/>
              <a:cs typeface="Cambria"/>
              <a:sym typeface="Cambria"/>
            </a:endParaRPr>
          </a:p>
          <a:p>
            <a:pPr indent="-381000" lvl="0" marL="457200" rtl="0" algn="l">
              <a:spcBef>
                <a:spcPts val="0"/>
              </a:spcBef>
              <a:spcAft>
                <a:spcPts val="0"/>
              </a:spcAft>
              <a:buClr>
                <a:srgbClr val="000000"/>
              </a:buClr>
              <a:buSzPts val="2400"/>
              <a:buFont typeface="Cambria"/>
              <a:buChar char="●"/>
            </a:pPr>
            <a:r>
              <a:rPr lang="en" sz="2400">
                <a:solidFill>
                  <a:srgbClr val="000000"/>
                </a:solidFill>
                <a:latin typeface="Cambria"/>
                <a:ea typeface="Cambria"/>
                <a:cs typeface="Cambria"/>
                <a:sym typeface="Cambria"/>
              </a:rPr>
              <a:t>Evacuate the students in an orderly fashion.</a:t>
            </a:r>
            <a:endParaRPr sz="2400">
              <a:solidFill>
                <a:srgbClr val="000000"/>
              </a:solidFill>
              <a:latin typeface="Cambria"/>
              <a:ea typeface="Cambria"/>
              <a:cs typeface="Cambria"/>
              <a:sym typeface="Cambria"/>
            </a:endParaRPr>
          </a:p>
          <a:p>
            <a:pPr indent="0" lvl="0" marL="0" rtl="0" algn="ctr">
              <a:spcBef>
                <a:spcPts val="1600"/>
              </a:spcBef>
              <a:spcAft>
                <a:spcPts val="0"/>
              </a:spcAft>
              <a:buNone/>
            </a:pPr>
            <a:r>
              <a:rPr b="1" i="1" lang="en" sz="2400">
                <a:solidFill>
                  <a:srgbClr val="000000"/>
                </a:solidFill>
                <a:latin typeface="Cambria"/>
                <a:ea typeface="Cambria"/>
                <a:cs typeface="Cambria"/>
                <a:sym typeface="Cambria"/>
              </a:rPr>
              <a:t>Remember that a bus can be replaced but a student cannot!</a:t>
            </a:r>
            <a:endParaRPr b="1" i="1" sz="2400">
              <a:solidFill>
                <a:srgbClr val="000000"/>
              </a:solidFill>
              <a:latin typeface="Cambria"/>
              <a:ea typeface="Cambria"/>
              <a:cs typeface="Cambria"/>
              <a:sym typeface="Cambria"/>
            </a:endParaRPr>
          </a:p>
          <a:p>
            <a:pPr indent="0" lvl="0" marL="0" rtl="0" algn="l">
              <a:spcBef>
                <a:spcPts val="1600"/>
              </a:spcBef>
              <a:spcAft>
                <a:spcPts val="1600"/>
              </a:spcAft>
              <a:buNone/>
            </a:pPr>
            <a:r>
              <a:t/>
            </a:r>
            <a:endParaRPr>
              <a:solidFill>
                <a:srgbClr val="000000"/>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20" name="Shape 220"/>
        <p:cNvGrpSpPr/>
        <p:nvPr/>
      </p:nvGrpSpPr>
      <p:grpSpPr>
        <a:xfrm>
          <a:off x="0" y="0"/>
          <a:ext cx="0" cy="0"/>
          <a:chOff x="0" y="0"/>
          <a:chExt cx="0" cy="0"/>
        </a:xfrm>
      </p:grpSpPr>
      <p:sp>
        <p:nvSpPr>
          <p:cNvPr id="221" name="Google Shape;221;p38"/>
          <p:cNvSpPr txBox="1"/>
          <p:nvPr>
            <p:ph type="title"/>
          </p:nvPr>
        </p:nvSpPr>
        <p:spPr>
          <a:xfrm>
            <a:off x="311700" y="409550"/>
            <a:ext cx="8520600" cy="572700"/>
          </a:xfrm>
          <a:prstGeom prst="rect">
            <a:avLst/>
          </a:prstGeom>
          <a:gradFill>
            <a:gsLst>
              <a:gs pos="0">
                <a:srgbClr val="DDDDDD"/>
              </a:gs>
              <a:gs pos="100000">
                <a:srgbClr val="919191"/>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0000"/>
                </a:solidFill>
                <a:latin typeface="Cambria"/>
                <a:ea typeface="Cambria"/>
                <a:cs typeface="Cambria"/>
                <a:sym typeface="Cambria"/>
              </a:rPr>
              <a:t>EMERGENCY PROCEDURES IN THE EVENT OF A HIGHWAY ACCIDENT</a:t>
            </a:r>
            <a:endParaRPr b="1" sz="2100">
              <a:solidFill>
                <a:srgbClr val="000000"/>
              </a:solidFill>
              <a:latin typeface="Cambria"/>
              <a:ea typeface="Cambria"/>
              <a:cs typeface="Cambria"/>
              <a:sym typeface="Cambria"/>
            </a:endParaRPr>
          </a:p>
        </p:txBody>
      </p:sp>
      <p:sp>
        <p:nvSpPr>
          <p:cNvPr id="222" name="Google Shape;222;p38"/>
          <p:cNvSpPr txBox="1"/>
          <p:nvPr>
            <p:ph idx="1" type="body"/>
          </p:nvPr>
        </p:nvSpPr>
        <p:spPr>
          <a:xfrm>
            <a:off x="311700" y="1222025"/>
            <a:ext cx="8520600" cy="21813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00"/>
                </a:solidFill>
                <a:latin typeface="Cambria"/>
                <a:ea typeface="Cambria"/>
                <a:cs typeface="Cambria"/>
                <a:sym typeface="Cambria"/>
              </a:rPr>
              <a:t>School Bus Drivers are to:</a:t>
            </a:r>
            <a:endParaRPr sz="2200">
              <a:solidFill>
                <a:srgbClr val="000000"/>
              </a:solidFill>
              <a:latin typeface="Cambria"/>
              <a:ea typeface="Cambria"/>
              <a:cs typeface="Cambria"/>
              <a:sym typeface="Cambria"/>
            </a:endParaRPr>
          </a:p>
          <a:p>
            <a:pPr indent="-368300" lvl="0" marL="457200" rtl="0" algn="l">
              <a:spcBef>
                <a:spcPts val="160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Check the passengers for injuries.</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Check occupants of the other vehicles.</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Call 911 and they will notify the Transportation Department.</a:t>
            </a:r>
            <a:endParaRPr sz="2200">
              <a:solidFill>
                <a:srgbClr val="000000"/>
              </a:solidFill>
              <a:latin typeface="Cambria"/>
              <a:ea typeface="Cambria"/>
              <a:cs typeface="Cambria"/>
              <a:sym typeface="Cambria"/>
            </a:endParaRPr>
          </a:p>
        </p:txBody>
      </p:sp>
      <p:pic>
        <p:nvPicPr>
          <p:cNvPr id="223" name="Google Shape;223;p38"/>
          <p:cNvPicPr preferRelativeResize="0"/>
          <p:nvPr/>
        </p:nvPicPr>
        <p:blipFill>
          <a:blip r:embed="rId3">
            <a:alphaModFix/>
          </a:blip>
          <a:stretch>
            <a:fillRect/>
          </a:stretch>
        </p:blipFill>
        <p:spPr>
          <a:xfrm>
            <a:off x="131725" y="3848741"/>
            <a:ext cx="2761550" cy="1092525"/>
          </a:xfrm>
          <a:prstGeom prst="rect">
            <a:avLst/>
          </a:prstGeom>
          <a:noFill/>
          <a:ln>
            <a:noFill/>
          </a:ln>
        </p:spPr>
      </p:pic>
      <p:pic>
        <p:nvPicPr>
          <p:cNvPr id="224" name="Google Shape;224;p38"/>
          <p:cNvPicPr preferRelativeResize="0"/>
          <p:nvPr/>
        </p:nvPicPr>
        <p:blipFill>
          <a:blip r:embed="rId4">
            <a:alphaModFix/>
          </a:blip>
          <a:stretch>
            <a:fillRect/>
          </a:stretch>
        </p:blipFill>
        <p:spPr>
          <a:xfrm>
            <a:off x="6354123" y="3403275"/>
            <a:ext cx="2660676" cy="1790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28" name="Shape 228"/>
        <p:cNvGrpSpPr/>
        <p:nvPr/>
      </p:nvGrpSpPr>
      <p:grpSpPr>
        <a:xfrm>
          <a:off x="0" y="0"/>
          <a:ext cx="0" cy="0"/>
          <a:chOff x="0" y="0"/>
          <a:chExt cx="0" cy="0"/>
        </a:xfrm>
      </p:grpSpPr>
      <p:sp>
        <p:nvSpPr>
          <p:cNvPr id="229" name="Google Shape;229;p39"/>
          <p:cNvSpPr txBox="1"/>
          <p:nvPr>
            <p:ph type="title"/>
          </p:nvPr>
        </p:nvSpPr>
        <p:spPr>
          <a:xfrm>
            <a:off x="311700" y="255225"/>
            <a:ext cx="8520600" cy="5727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NO IDLING POLICY</a:t>
            </a:r>
            <a:endParaRPr b="1">
              <a:solidFill>
                <a:srgbClr val="000000"/>
              </a:solidFill>
              <a:latin typeface="Cambria"/>
              <a:ea typeface="Cambria"/>
              <a:cs typeface="Cambria"/>
              <a:sym typeface="Cambria"/>
            </a:endParaRPr>
          </a:p>
        </p:txBody>
      </p:sp>
      <p:sp>
        <p:nvSpPr>
          <p:cNvPr id="230" name="Google Shape;230;p39"/>
          <p:cNvSpPr txBox="1"/>
          <p:nvPr>
            <p:ph idx="1" type="body"/>
          </p:nvPr>
        </p:nvSpPr>
        <p:spPr>
          <a:xfrm>
            <a:off x="267800" y="980400"/>
            <a:ext cx="8520600" cy="4058100"/>
          </a:xfrm>
          <a:prstGeom prst="rect">
            <a:avLst/>
          </a:prstGeom>
          <a:gradFill>
            <a:gsLst>
              <a:gs pos="0">
                <a:srgbClr val="BFBFBF"/>
              </a:gs>
              <a:gs pos="100000">
                <a:srgbClr val="737373"/>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	</a:t>
            </a:r>
            <a:endParaRPr>
              <a:solidFill>
                <a:srgbClr val="000000"/>
              </a:solidFill>
              <a:latin typeface="Cambria"/>
              <a:ea typeface="Cambria"/>
              <a:cs typeface="Cambria"/>
              <a:sym typeface="Cambria"/>
            </a:endParaRPr>
          </a:p>
          <a:p>
            <a:pPr indent="-368300" lvl="0" marL="457200" rtl="0" algn="l">
              <a:spcBef>
                <a:spcPts val="160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If the bus engine is running you should be in the driver’s seat.  The no </a:t>
            </a:r>
            <a:r>
              <a:rPr i="1" lang="en" sz="2200" u="sng">
                <a:solidFill>
                  <a:srgbClr val="000000"/>
                </a:solidFill>
                <a:latin typeface="Cambria"/>
                <a:ea typeface="Cambria"/>
                <a:cs typeface="Cambria"/>
                <a:sym typeface="Cambria"/>
              </a:rPr>
              <a:t>exception!</a:t>
            </a:r>
            <a:r>
              <a:rPr lang="en" sz="2200">
                <a:solidFill>
                  <a:srgbClr val="000000"/>
                </a:solidFill>
                <a:latin typeface="Cambria"/>
                <a:ea typeface="Cambria"/>
                <a:cs typeface="Cambria"/>
                <a:sym typeface="Cambria"/>
              </a:rPr>
              <a:t>  Even if you are performing a pre/post-trip inspection.  You are not to start the bus, turn on the lights, and then walk away from the bus leaving it unattended.</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FFFFFF"/>
              </a:buClr>
              <a:buSzPts val="2200"/>
              <a:buFont typeface="Cambria"/>
              <a:buChar char="●"/>
            </a:pPr>
            <a:r>
              <a:rPr lang="en" sz="2200">
                <a:solidFill>
                  <a:srgbClr val="000000"/>
                </a:solidFill>
                <a:latin typeface="Cambria"/>
                <a:ea typeface="Cambria"/>
                <a:cs typeface="Cambria"/>
                <a:sym typeface="Cambria"/>
              </a:rPr>
              <a:t>RCS No Idling Policy can be found on the Rockingham County Schools website at http://www.rock.k12.nc.us/transportation  </a:t>
            </a:r>
            <a:r>
              <a:rPr lang="en" sz="2200">
                <a:solidFill>
                  <a:srgbClr val="FFFFFF"/>
                </a:solidFill>
                <a:latin typeface="Cambria"/>
                <a:ea typeface="Cambria"/>
                <a:cs typeface="Cambria"/>
                <a:sym typeface="Cambria"/>
              </a:rPr>
              <a:t>      </a:t>
            </a:r>
            <a:endParaRPr sz="2200">
              <a:solidFill>
                <a:srgbClr val="FFFFFF"/>
              </a:solidFill>
              <a:latin typeface="Cambria"/>
              <a:ea typeface="Cambria"/>
              <a:cs typeface="Cambria"/>
              <a:sym typeface="Cambria"/>
            </a:endParaRPr>
          </a:p>
          <a:p>
            <a:pPr indent="0" lvl="0" marL="0" rtl="0" algn="l">
              <a:spcBef>
                <a:spcPts val="1600"/>
              </a:spcBef>
              <a:spcAft>
                <a:spcPts val="1600"/>
              </a:spcAft>
              <a:buNone/>
            </a:pPr>
            <a:r>
              <a:t/>
            </a:r>
            <a:endParaRPr sz="2200">
              <a:solidFill>
                <a:srgbClr val="FFFFFF"/>
              </a:solidFill>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234" name="Shape 234"/>
        <p:cNvGrpSpPr/>
        <p:nvPr/>
      </p:nvGrpSpPr>
      <p:grpSpPr>
        <a:xfrm>
          <a:off x="0" y="0"/>
          <a:ext cx="0" cy="0"/>
          <a:chOff x="0" y="0"/>
          <a:chExt cx="0" cy="0"/>
        </a:xfrm>
      </p:grpSpPr>
      <p:sp>
        <p:nvSpPr>
          <p:cNvPr id="235" name="Google Shape;235;p40"/>
          <p:cNvSpPr txBox="1"/>
          <p:nvPr>
            <p:ph type="title"/>
          </p:nvPr>
        </p:nvSpPr>
        <p:spPr>
          <a:xfrm>
            <a:off x="106375" y="470125"/>
            <a:ext cx="8872800" cy="572700"/>
          </a:xfrm>
          <a:prstGeom prst="rect">
            <a:avLst/>
          </a:prstGeom>
          <a:solidFill>
            <a:srgbClr val="B7B7B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DRIVER COMPARTMENT/BACK OF THE BUS</a:t>
            </a:r>
            <a:endParaRPr b="1">
              <a:solidFill>
                <a:srgbClr val="000000"/>
              </a:solidFill>
              <a:latin typeface="Cambria"/>
              <a:ea typeface="Cambria"/>
              <a:cs typeface="Cambria"/>
              <a:sym typeface="Cambria"/>
            </a:endParaRPr>
          </a:p>
        </p:txBody>
      </p:sp>
      <p:sp>
        <p:nvSpPr>
          <p:cNvPr id="236" name="Google Shape;236;p40"/>
          <p:cNvSpPr txBox="1"/>
          <p:nvPr>
            <p:ph idx="1" type="body"/>
          </p:nvPr>
        </p:nvSpPr>
        <p:spPr>
          <a:xfrm>
            <a:off x="311700" y="1042825"/>
            <a:ext cx="3999900" cy="3778800"/>
          </a:xfrm>
          <a:prstGeom prst="rect">
            <a:avLst/>
          </a:prstGeom>
          <a:solidFill>
            <a:srgbClr val="B7B7B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0000"/>
                </a:solidFill>
                <a:latin typeface="Cambria"/>
                <a:ea typeface="Cambria"/>
                <a:cs typeface="Cambria"/>
                <a:sym typeface="Cambria"/>
              </a:rPr>
              <a:t>Driver Compartment</a:t>
            </a:r>
            <a:endParaRPr b="1" sz="1700">
              <a:solidFill>
                <a:srgbClr val="000000"/>
              </a:solidFill>
              <a:latin typeface="Cambria"/>
              <a:ea typeface="Cambria"/>
              <a:cs typeface="Cambria"/>
              <a:sym typeface="Cambria"/>
            </a:endParaRPr>
          </a:p>
          <a:p>
            <a:pPr indent="-336550" lvl="0" marL="457200" rtl="0" algn="l">
              <a:spcBef>
                <a:spcPts val="160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Keep the driver compartment clean and free of clutter.  Anything labeled “Harmful to Children” may not be kept on the bus.</a:t>
            </a:r>
            <a:endParaRPr sz="1700">
              <a:solidFill>
                <a:srgbClr val="000000"/>
              </a:solidFill>
              <a:latin typeface="Cambria"/>
              <a:ea typeface="Cambria"/>
              <a:cs typeface="Cambria"/>
              <a:sym typeface="Cambria"/>
            </a:endParaRPr>
          </a:p>
          <a:p>
            <a:pPr indent="-336550" lvl="0" marL="457200" rtl="0" algn="l">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North Carolina will not permit de-icer or tire clubs to be kept on the school bus.  No signs or posters are allowed to be hung inside of the bus.</a:t>
            </a:r>
            <a:endParaRPr sz="1700">
              <a:solidFill>
                <a:srgbClr val="000000"/>
              </a:solidFill>
              <a:latin typeface="Cambria"/>
              <a:ea typeface="Cambria"/>
              <a:cs typeface="Cambria"/>
              <a:sym typeface="Cambria"/>
            </a:endParaRPr>
          </a:p>
          <a:p>
            <a:pPr indent="0" lvl="0" marL="0" rtl="0" algn="l">
              <a:spcBef>
                <a:spcPts val="1600"/>
              </a:spcBef>
              <a:spcAft>
                <a:spcPts val="0"/>
              </a:spcAft>
              <a:buNone/>
            </a:pPr>
            <a:r>
              <a:rPr lang="en">
                <a:solidFill>
                  <a:srgbClr val="FFFFFF"/>
                </a:solidFill>
                <a:latin typeface="Cambria"/>
                <a:ea typeface="Cambria"/>
                <a:cs typeface="Cambria"/>
                <a:sym typeface="Cambria"/>
              </a:rPr>
              <a:t> </a:t>
            </a:r>
            <a:endParaRPr>
              <a:solidFill>
                <a:srgbClr val="FFFFFF"/>
              </a:solidFill>
              <a:latin typeface="Cambria"/>
              <a:ea typeface="Cambria"/>
              <a:cs typeface="Cambria"/>
              <a:sym typeface="Cambria"/>
            </a:endParaRPr>
          </a:p>
          <a:p>
            <a:pPr indent="0" lvl="0" marL="0" rtl="0" algn="l">
              <a:spcBef>
                <a:spcPts val="1600"/>
              </a:spcBef>
              <a:spcAft>
                <a:spcPts val="1600"/>
              </a:spcAft>
              <a:buNone/>
            </a:pPr>
            <a:r>
              <a:t/>
            </a:r>
            <a:endParaRPr>
              <a:solidFill>
                <a:srgbClr val="FFFFFF"/>
              </a:solidFill>
              <a:latin typeface="Cambria"/>
              <a:ea typeface="Cambria"/>
              <a:cs typeface="Cambria"/>
              <a:sym typeface="Cambria"/>
            </a:endParaRPr>
          </a:p>
        </p:txBody>
      </p:sp>
      <p:sp>
        <p:nvSpPr>
          <p:cNvPr id="237" name="Google Shape;237;p40"/>
          <p:cNvSpPr txBox="1"/>
          <p:nvPr>
            <p:ph idx="2" type="body"/>
          </p:nvPr>
        </p:nvSpPr>
        <p:spPr>
          <a:xfrm>
            <a:off x="4832400" y="1042825"/>
            <a:ext cx="3999900" cy="3778800"/>
          </a:xfrm>
          <a:prstGeom prst="rect">
            <a:avLst/>
          </a:prstGeom>
          <a:solidFill>
            <a:srgbClr val="B7B7B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0000"/>
                </a:solidFill>
                <a:latin typeface="Cambria"/>
                <a:ea typeface="Cambria"/>
                <a:cs typeface="Cambria"/>
                <a:sym typeface="Cambria"/>
              </a:rPr>
              <a:t>Back of the Bus</a:t>
            </a:r>
            <a:endParaRPr b="1" sz="1700">
              <a:solidFill>
                <a:srgbClr val="000000"/>
              </a:solidFill>
              <a:latin typeface="Cambria"/>
              <a:ea typeface="Cambria"/>
              <a:cs typeface="Cambria"/>
              <a:sym typeface="Cambria"/>
            </a:endParaRPr>
          </a:p>
          <a:p>
            <a:pPr indent="-336550" lvl="0" marL="457200" rtl="0" algn="l">
              <a:spcBef>
                <a:spcPts val="160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Keep the rear exterior of the bus clean enough that the lights and the words “SCHOOL BUS” can easily be seen.</a:t>
            </a:r>
            <a:endParaRPr sz="1700">
              <a:solidFill>
                <a:srgbClr val="000000"/>
              </a:solidFill>
              <a:latin typeface="Cambria"/>
              <a:ea typeface="Cambria"/>
              <a:cs typeface="Cambria"/>
              <a:sym typeface="Cambria"/>
            </a:endParaRPr>
          </a:p>
          <a:p>
            <a:pPr indent="-336550" lvl="0" marL="457200" rtl="0" algn="l">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It is the driver’s responsibility to check the back of the bus during  pre and post-trip inspections. </a:t>
            </a:r>
            <a:endParaRPr sz="1700">
              <a:solidFill>
                <a:srgbClr val="000000"/>
              </a:solidFill>
              <a:latin typeface="Cambria"/>
              <a:ea typeface="Cambria"/>
              <a:cs typeface="Cambria"/>
              <a:sym typeface="Cambria"/>
            </a:endParaRPr>
          </a:p>
        </p:txBody>
      </p:sp>
      <p:sp>
        <p:nvSpPr>
          <p:cNvPr id="238" name="Google Shape;238;p40"/>
          <p:cNvSpPr txBox="1"/>
          <p:nvPr/>
        </p:nvSpPr>
        <p:spPr>
          <a:xfrm>
            <a:off x="1198575" y="4352750"/>
            <a:ext cx="6492900" cy="368700"/>
          </a:xfrm>
          <a:prstGeom prst="rect">
            <a:avLst/>
          </a:prstGeom>
          <a:gradFill>
            <a:gsLst>
              <a:gs pos="0">
                <a:srgbClr val="DDDDDD"/>
              </a:gs>
              <a:gs pos="100000">
                <a:srgbClr val="919191"/>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
                <a:latin typeface="Cambria"/>
                <a:ea typeface="Cambria"/>
                <a:cs typeface="Cambria"/>
                <a:sym typeface="Cambria"/>
              </a:rPr>
              <a:t>Any sign placed on the bus by the manufacturer or DPI must be visible.</a:t>
            </a:r>
            <a:endParaRPr b="1" i="1">
              <a:latin typeface="Cambria"/>
              <a:ea typeface="Cambria"/>
              <a:cs typeface="Cambria"/>
              <a:sym typeface="Cambria"/>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242" name="Shape 242"/>
        <p:cNvGrpSpPr/>
        <p:nvPr/>
      </p:nvGrpSpPr>
      <p:grpSpPr>
        <a:xfrm>
          <a:off x="0" y="0"/>
          <a:ext cx="0" cy="0"/>
          <a:chOff x="0" y="0"/>
          <a:chExt cx="0" cy="0"/>
        </a:xfrm>
      </p:grpSpPr>
      <p:sp>
        <p:nvSpPr>
          <p:cNvPr id="243" name="Google Shape;243;p41"/>
          <p:cNvSpPr txBox="1"/>
          <p:nvPr>
            <p:ph type="title"/>
          </p:nvPr>
        </p:nvSpPr>
        <p:spPr>
          <a:xfrm>
            <a:off x="311700" y="445025"/>
            <a:ext cx="8520600" cy="572700"/>
          </a:xfrm>
          <a:prstGeom prst="rect">
            <a:avLst/>
          </a:prstGeom>
          <a:solidFill>
            <a:srgbClr val="B7B7B7"/>
          </a:solid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Blue Bird Buses and Master Switch</a:t>
            </a:r>
            <a:endParaRPr>
              <a:solidFill>
                <a:srgbClr val="434343"/>
              </a:solidFill>
            </a:endParaRPr>
          </a:p>
        </p:txBody>
      </p:sp>
      <p:sp>
        <p:nvSpPr>
          <p:cNvPr id="244" name="Google Shape;244;p41"/>
          <p:cNvSpPr txBox="1"/>
          <p:nvPr>
            <p:ph idx="1" type="body"/>
          </p:nvPr>
        </p:nvSpPr>
        <p:spPr>
          <a:xfrm>
            <a:off x="311700" y="1152475"/>
            <a:ext cx="8520600" cy="34725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1600"/>
              </a:spcBef>
              <a:spcAft>
                <a:spcPts val="0"/>
              </a:spcAft>
              <a:buNone/>
            </a:pPr>
            <a:r>
              <a:rPr b="1" i="1" lang="en" u="sng">
                <a:solidFill>
                  <a:srgbClr val="434343"/>
                </a:solidFill>
              </a:rPr>
              <a:t>The </a:t>
            </a:r>
            <a:r>
              <a:rPr b="1" i="1" lang="en" u="sng">
                <a:solidFill>
                  <a:srgbClr val="990000"/>
                </a:solidFill>
              </a:rPr>
              <a:t>Master Switch</a:t>
            </a:r>
            <a:r>
              <a:rPr b="1" i="1" lang="en" u="sng">
                <a:solidFill>
                  <a:srgbClr val="434343"/>
                </a:solidFill>
              </a:rPr>
              <a:t> </a:t>
            </a:r>
            <a:r>
              <a:rPr b="1" i="1" lang="en" u="sng">
                <a:solidFill>
                  <a:srgbClr val="434343"/>
                </a:solidFill>
              </a:rPr>
              <a:t>must be turned on.</a:t>
            </a:r>
            <a:r>
              <a:rPr b="1" i="1" lang="en" u="sng">
                <a:solidFill>
                  <a:srgbClr val="FFFFFF"/>
                </a:solidFill>
              </a:rPr>
              <a:t> </a:t>
            </a:r>
            <a:endParaRPr b="1" i="1" u="sng">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lnSpc>
                <a:spcPct val="100000"/>
              </a:lnSpc>
              <a:spcBef>
                <a:spcPts val="1600"/>
              </a:spcBef>
              <a:spcAft>
                <a:spcPts val="0"/>
              </a:spcAft>
              <a:buNone/>
            </a:pPr>
            <a:r>
              <a:rPr b="1" i="1" lang="en" u="sng">
                <a:solidFill>
                  <a:srgbClr val="434343"/>
                </a:solidFill>
              </a:rPr>
              <a:t>The </a:t>
            </a:r>
            <a:r>
              <a:rPr b="1" i="1" lang="en" u="sng">
                <a:solidFill>
                  <a:srgbClr val="990000"/>
                </a:solidFill>
              </a:rPr>
              <a:t>Warning Lights</a:t>
            </a:r>
            <a:r>
              <a:rPr b="1" i="1" lang="en" u="sng">
                <a:solidFill>
                  <a:srgbClr val="434343"/>
                </a:solidFill>
              </a:rPr>
              <a:t> will not activate </a:t>
            </a:r>
            <a:endParaRPr b="1" i="1" u="sng">
              <a:solidFill>
                <a:srgbClr val="434343"/>
              </a:solidFill>
            </a:endParaRPr>
          </a:p>
          <a:p>
            <a:pPr indent="0" lvl="0" marL="0" rtl="0" algn="l">
              <a:lnSpc>
                <a:spcPct val="100000"/>
              </a:lnSpc>
              <a:spcBef>
                <a:spcPts val="1600"/>
              </a:spcBef>
              <a:spcAft>
                <a:spcPts val="0"/>
              </a:spcAft>
              <a:buNone/>
            </a:pPr>
            <a:r>
              <a:rPr b="1" i="1" lang="en" u="sng">
                <a:solidFill>
                  <a:srgbClr val="434343"/>
                </a:solidFill>
              </a:rPr>
              <a:t>without turning on the Master Switch.</a:t>
            </a:r>
            <a:endParaRPr b="1" i="1">
              <a:solidFill>
                <a:srgbClr val="434343"/>
              </a:solidFill>
            </a:endParaRPr>
          </a:p>
          <a:p>
            <a:pPr indent="0" lvl="0" marL="0" rtl="0" algn="l">
              <a:spcBef>
                <a:spcPts val="1600"/>
              </a:spcBef>
              <a:spcAft>
                <a:spcPts val="1600"/>
              </a:spcAft>
              <a:buNone/>
            </a:pPr>
            <a:r>
              <a:rPr lang="en">
                <a:solidFill>
                  <a:srgbClr val="FFFFFF"/>
                </a:solidFill>
              </a:rPr>
              <a:t>      </a:t>
            </a:r>
            <a:endParaRPr>
              <a:solidFill>
                <a:srgbClr val="FFFFFF"/>
              </a:solidFill>
            </a:endParaRPr>
          </a:p>
        </p:txBody>
      </p:sp>
      <p:pic>
        <p:nvPicPr>
          <p:cNvPr id="245" name="Google Shape;245;p41" title="Barbara/Bluebird">
            <a:hlinkClick r:id="rId3"/>
          </p:cNvPr>
          <p:cNvPicPr preferRelativeResize="0"/>
          <p:nvPr/>
        </p:nvPicPr>
        <p:blipFill>
          <a:blip r:embed="rId4">
            <a:alphaModFix/>
          </a:blip>
          <a:stretch>
            <a:fillRect/>
          </a:stretch>
        </p:blipFill>
        <p:spPr>
          <a:xfrm>
            <a:off x="4674400" y="1220663"/>
            <a:ext cx="3993300" cy="3204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249" name="Shape 249"/>
        <p:cNvGrpSpPr/>
        <p:nvPr/>
      </p:nvGrpSpPr>
      <p:grpSpPr>
        <a:xfrm>
          <a:off x="0" y="0"/>
          <a:ext cx="0" cy="0"/>
          <a:chOff x="0" y="0"/>
          <a:chExt cx="0" cy="0"/>
        </a:xfrm>
      </p:grpSpPr>
      <p:sp>
        <p:nvSpPr>
          <p:cNvPr id="250" name="Google Shape;250;p42"/>
          <p:cNvSpPr txBox="1"/>
          <p:nvPr>
            <p:ph type="title"/>
          </p:nvPr>
        </p:nvSpPr>
        <p:spPr>
          <a:xfrm>
            <a:off x="229350" y="147775"/>
            <a:ext cx="8520600" cy="572700"/>
          </a:xfrm>
          <a:prstGeom prst="rect">
            <a:avLst/>
          </a:prstGeom>
          <a:solidFill>
            <a:srgbClr val="B7B7B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WEAR YOUR SEATBELT</a:t>
            </a:r>
            <a:endParaRPr b="1">
              <a:solidFill>
                <a:srgbClr val="000000"/>
              </a:solidFill>
              <a:latin typeface="Cambria"/>
              <a:ea typeface="Cambria"/>
              <a:cs typeface="Cambria"/>
              <a:sym typeface="Cambria"/>
            </a:endParaRPr>
          </a:p>
        </p:txBody>
      </p:sp>
      <p:sp>
        <p:nvSpPr>
          <p:cNvPr id="251" name="Google Shape;251;p42"/>
          <p:cNvSpPr txBox="1"/>
          <p:nvPr>
            <p:ph idx="1" type="body"/>
          </p:nvPr>
        </p:nvSpPr>
        <p:spPr>
          <a:xfrm>
            <a:off x="311700" y="1152475"/>
            <a:ext cx="3999900" cy="3416400"/>
          </a:xfrm>
          <a:prstGeom prst="rect">
            <a:avLst/>
          </a:prstGeom>
          <a:solidFill>
            <a:srgbClr val="999999"/>
          </a:solid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52" name="Google Shape;252;p42"/>
          <p:cNvSpPr txBox="1"/>
          <p:nvPr>
            <p:ph idx="2" type="body"/>
          </p:nvPr>
        </p:nvSpPr>
        <p:spPr>
          <a:xfrm>
            <a:off x="4832400" y="1152475"/>
            <a:ext cx="3999900" cy="34164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a:solidFill>
                <a:srgbClr val="FFFFFF"/>
              </a:solidFill>
            </a:endParaRPr>
          </a:p>
        </p:txBody>
      </p:sp>
      <p:pic>
        <p:nvPicPr>
          <p:cNvPr descr="20160512_141156.png" id="253" name="Google Shape;253;p42"/>
          <p:cNvPicPr preferRelativeResize="0"/>
          <p:nvPr/>
        </p:nvPicPr>
        <p:blipFill>
          <a:blip r:embed="rId3">
            <a:alphaModFix/>
          </a:blip>
          <a:stretch>
            <a:fillRect/>
          </a:stretch>
        </p:blipFill>
        <p:spPr>
          <a:xfrm>
            <a:off x="487975" y="929350"/>
            <a:ext cx="3647351" cy="3741200"/>
          </a:xfrm>
          <a:prstGeom prst="rect">
            <a:avLst/>
          </a:prstGeom>
          <a:noFill/>
          <a:ln>
            <a:noFill/>
          </a:ln>
        </p:spPr>
      </p:pic>
      <p:pic>
        <p:nvPicPr>
          <p:cNvPr descr="20160512_141352.png" id="254" name="Google Shape;254;p42"/>
          <p:cNvPicPr preferRelativeResize="0"/>
          <p:nvPr/>
        </p:nvPicPr>
        <p:blipFill>
          <a:blip r:embed="rId4">
            <a:alphaModFix/>
          </a:blip>
          <a:stretch>
            <a:fillRect/>
          </a:stretch>
        </p:blipFill>
        <p:spPr>
          <a:xfrm>
            <a:off x="4923100" y="853925"/>
            <a:ext cx="3647350" cy="374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237475" y="148175"/>
            <a:ext cx="8520600" cy="7482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Cambria"/>
                <a:ea typeface="Cambria"/>
                <a:cs typeface="Cambria"/>
                <a:sym typeface="Cambria"/>
              </a:rPr>
              <a:t>       </a:t>
            </a:r>
            <a:r>
              <a:rPr lang="en" sz="1800">
                <a:solidFill>
                  <a:schemeClr val="lt1"/>
                </a:solidFill>
                <a:latin typeface="Cambria"/>
                <a:ea typeface="Cambria"/>
                <a:cs typeface="Cambria"/>
                <a:sym typeface="Cambria"/>
              </a:rPr>
              <a:t> </a:t>
            </a:r>
            <a:r>
              <a:rPr lang="en" sz="2200">
                <a:solidFill>
                  <a:schemeClr val="lt1"/>
                </a:solidFill>
                <a:latin typeface="Cambria"/>
                <a:ea typeface="Cambria"/>
                <a:cs typeface="Cambria"/>
                <a:sym typeface="Cambria"/>
              </a:rPr>
              <a:t> </a:t>
            </a:r>
            <a:r>
              <a:rPr b="1" i="1" lang="en" sz="2200">
                <a:solidFill>
                  <a:srgbClr val="000000"/>
                </a:solidFill>
              </a:rPr>
              <a:t>School Bus Drivers</a:t>
            </a:r>
            <a:r>
              <a:rPr lang="en" sz="2200">
                <a:solidFill>
                  <a:srgbClr val="000000"/>
                </a:solidFill>
              </a:rPr>
              <a:t> transport the world’s most precious cargo!</a:t>
            </a:r>
            <a:endParaRPr sz="2200">
              <a:solidFill>
                <a:srgbClr val="000000"/>
              </a:solidFill>
            </a:endParaRPr>
          </a:p>
        </p:txBody>
      </p:sp>
      <p:pic>
        <p:nvPicPr>
          <p:cNvPr id="76" name="Google Shape;76;p16"/>
          <p:cNvPicPr preferRelativeResize="0"/>
          <p:nvPr/>
        </p:nvPicPr>
        <p:blipFill>
          <a:blip r:embed="rId3">
            <a:alphaModFix/>
          </a:blip>
          <a:stretch>
            <a:fillRect/>
          </a:stretch>
        </p:blipFill>
        <p:spPr>
          <a:xfrm>
            <a:off x="2336825" y="896375"/>
            <a:ext cx="4572000" cy="1861250"/>
          </a:xfrm>
          <a:prstGeom prst="rect">
            <a:avLst/>
          </a:prstGeom>
          <a:noFill/>
          <a:ln>
            <a:noFill/>
          </a:ln>
        </p:spPr>
      </p:pic>
      <p:pic>
        <p:nvPicPr>
          <p:cNvPr id="77" name="Google Shape;77;p16"/>
          <p:cNvPicPr preferRelativeResize="0"/>
          <p:nvPr/>
        </p:nvPicPr>
        <p:blipFill>
          <a:blip r:embed="rId4">
            <a:alphaModFix/>
          </a:blip>
          <a:stretch>
            <a:fillRect/>
          </a:stretch>
        </p:blipFill>
        <p:spPr>
          <a:xfrm>
            <a:off x="4502125" y="2578025"/>
            <a:ext cx="4415000" cy="1990875"/>
          </a:xfrm>
          <a:prstGeom prst="rect">
            <a:avLst/>
          </a:prstGeom>
          <a:noFill/>
          <a:ln>
            <a:noFill/>
          </a:ln>
        </p:spPr>
      </p:pic>
      <p:pic>
        <p:nvPicPr>
          <p:cNvPr id="78" name="Google Shape;78;p16"/>
          <p:cNvPicPr preferRelativeResize="0"/>
          <p:nvPr/>
        </p:nvPicPr>
        <p:blipFill>
          <a:blip r:embed="rId5">
            <a:alphaModFix/>
          </a:blip>
          <a:stretch>
            <a:fillRect/>
          </a:stretch>
        </p:blipFill>
        <p:spPr>
          <a:xfrm>
            <a:off x="237475" y="2622025"/>
            <a:ext cx="4053600" cy="1990875"/>
          </a:xfrm>
          <a:prstGeom prst="rect">
            <a:avLst/>
          </a:prstGeom>
          <a:noFill/>
          <a:ln>
            <a:noFill/>
          </a:ln>
        </p:spPr>
      </p:pic>
      <p:pic>
        <p:nvPicPr>
          <p:cNvPr id="79" name="Google Shape;79;p16"/>
          <p:cNvPicPr preferRelativeResize="0"/>
          <p:nvPr/>
        </p:nvPicPr>
        <p:blipFill>
          <a:blip r:embed="rId5">
            <a:alphaModFix/>
          </a:blip>
          <a:stretch>
            <a:fillRect/>
          </a:stretch>
        </p:blipFill>
        <p:spPr>
          <a:xfrm>
            <a:off x="237475" y="2622025"/>
            <a:ext cx="4053600" cy="1990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58" name="Shape 258"/>
        <p:cNvGrpSpPr/>
        <p:nvPr/>
      </p:nvGrpSpPr>
      <p:grpSpPr>
        <a:xfrm>
          <a:off x="0" y="0"/>
          <a:ext cx="0" cy="0"/>
          <a:chOff x="0" y="0"/>
          <a:chExt cx="0" cy="0"/>
        </a:xfrm>
      </p:grpSpPr>
      <p:sp>
        <p:nvSpPr>
          <p:cNvPr id="259" name="Google Shape;259;p43"/>
          <p:cNvSpPr txBox="1"/>
          <p:nvPr>
            <p:ph type="title"/>
          </p:nvPr>
        </p:nvSpPr>
        <p:spPr>
          <a:xfrm>
            <a:off x="311700" y="445025"/>
            <a:ext cx="8520600" cy="572700"/>
          </a:xfrm>
          <a:prstGeom prst="rect">
            <a:avLst/>
          </a:prstGeom>
          <a:gradFill>
            <a:gsLst>
              <a:gs pos="0">
                <a:srgbClr val="DDDDDD"/>
              </a:gs>
              <a:gs pos="100000">
                <a:srgbClr val="919191"/>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MECHANICAL PROBLEMS</a:t>
            </a:r>
            <a:endParaRPr b="1">
              <a:solidFill>
                <a:srgbClr val="000000"/>
              </a:solidFill>
              <a:latin typeface="Cambria"/>
              <a:ea typeface="Cambria"/>
              <a:cs typeface="Cambria"/>
              <a:sym typeface="Cambria"/>
            </a:endParaRPr>
          </a:p>
        </p:txBody>
      </p:sp>
      <p:sp>
        <p:nvSpPr>
          <p:cNvPr id="260" name="Google Shape;260;p43"/>
          <p:cNvSpPr txBox="1"/>
          <p:nvPr>
            <p:ph idx="1" type="body"/>
          </p:nvPr>
        </p:nvSpPr>
        <p:spPr>
          <a:xfrm>
            <a:off x="311700" y="1059300"/>
            <a:ext cx="8520600" cy="3666300"/>
          </a:xfrm>
          <a:prstGeom prst="rect">
            <a:avLst/>
          </a:prstGeom>
          <a:gradFill>
            <a:gsLst>
              <a:gs pos="0">
                <a:srgbClr val="DDDDDD"/>
              </a:gs>
              <a:gs pos="100000">
                <a:srgbClr val="919191"/>
              </a:gs>
            </a:gsLst>
            <a:path path="circle">
              <a:fillToRect b="50%" l="50%" r="50%" t="50%"/>
            </a:path>
            <a:tileRect/>
          </a:grad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M</a:t>
            </a:r>
            <a:r>
              <a:rPr lang="en" sz="2200">
                <a:solidFill>
                  <a:srgbClr val="000000"/>
                </a:solidFill>
                <a:latin typeface="Cambria"/>
                <a:ea typeface="Cambria"/>
                <a:cs typeface="Cambria"/>
                <a:sym typeface="Cambria"/>
              </a:rPr>
              <a:t>echanical problems should be noted on the sign-in sheet.</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The Transportation Mechanics appreciate a specific description in order to locate and make needed repairs.  </a:t>
            </a:r>
            <a:r>
              <a:rPr i="1" lang="en" sz="2200">
                <a:solidFill>
                  <a:srgbClr val="000000"/>
                </a:solidFill>
                <a:latin typeface="Cambria"/>
                <a:ea typeface="Cambria"/>
                <a:cs typeface="Cambria"/>
                <a:sym typeface="Cambria"/>
              </a:rPr>
              <a:t>Example: stop arm not working, strange noise and where is the noise coming from, a puddle under the bus, etc…</a:t>
            </a:r>
            <a:endParaRPr i="1"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Be as specific as possible.  If a light is out describe which light and location….front or rear?  Right or left side of the bus?</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Be sure to report </a:t>
            </a:r>
            <a:r>
              <a:rPr b="1" i="1" lang="en" sz="2200" u="sng">
                <a:solidFill>
                  <a:srgbClr val="000000"/>
                </a:solidFill>
                <a:latin typeface="Cambria"/>
                <a:ea typeface="Cambria"/>
                <a:cs typeface="Cambria"/>
                <a:sym typeface="Cambria"/>
              </a:rPr>
              <a:t>ANY</a:t>
            </a:r>
            <a:r>
              <a:rPr i="1" lang="en" sz="2200">
                <a:solidFill>
                  <a:srgbClr val="000000"/>
                </a:solidFill>
                <a:latin typeface="Cambria"/>
                <a:ea typeface="Cambria"/>
                <a:cs typeface="Cambria"/>
                <a:sym typeface="Cambria"/>
              </a:rPr>
              <a:t> </a:t>
            </a:r>
            <a:r>
              <a:rPr lang="en" sz="2200">
                <a:solidFill>
                  <a:srgbClr val="000000"/>
                </a:solidFill>
                <a:latin typeface="Cambria"/>
                <a:ea typeface="Cambria"/>
                <a:cs typeface="Cambria"/>
                <a:sym typeface="Cambria"/>
              </a:rPr>
              <a:t>light that is not working properly at the time that the issue is found.</a:t>
            </a:r>
            <a:endParaRPr sz="2200">
              <a:solidFill>
                <a:srgbClr val="000000"/>
              </a:solidFill>
              <a:latin typeface="Cambria"/>
              <a:ea typeface="Cambria"/>
              <a:cs typeface="Cambria"/>
              <a:sym typeface="Cambria"/>
            </a:endParaRPr>
          </a:p>
          <a:p>
            <a:pPr indent="0" lvl="0" marL="0" rtl="0" algn="l">
              <a:spcBef>
                <a:spcPts val="1600"/>
              </a:spcBef>
              <a:spcAft>
                <a:spcPts val="1600"/>
              </a:spcAft>
              <a:buNone/>
            </a:pPr>
            <a:r>
              <a:t/>
            </a:r>
            <a:endParaRPr>
              <a:solidFill>
                <a:srgbClr val="FFFFFF"/>
              </a:solidFill>
              <a:latin typeface="Cambria"/>
              <a:ea typeface="Cambria"/>
              <a:cs typeface="Cambria"/>
              <a:sym typeface="Cambria"/>
            </a:endParaRPr>
          </a:p>
        </p:txBody>
      </p:sp>
      <p:pic>
        <p:nvPicPr>
          <p:cNvPr id="261" name="Google Shape;261;p43"/>
          <p:cNvPicPr preferRelativeResize="0"/>
          <p:nvPr/>
        </p:nvPicPr>
        <p:blipFill>
          <a:blip r:embed="rId3">
            <a:alphaModFix/>
          </a:blip>
          <a:stretch>
            <a:fillRect/>
          </a:stretch>
        </p:blipFill>
        <p:spPr>
          <a:xfrm>
            <a:off x="8008699" y="4069899"/>
            <a:ext cx="887501" cy="1035726"/>
          </a:xfrm>
          <a:prstGeom prst="rect">
            <a:avLst/>
          </a:prstGeom>
          <a:noFill/>
          <a:ln>
            <a:noFill/>
          </a:ln>
        </p:spPr>
      </p:pic>
      <p:pic>
        <p:nvPicPr>
          <p:cNvPr id="262" name="Google Shape;262;p43"/>
          <p:cNvPicPr preferRelativeResize="0"/>
          <p:nvPr/>
        </p:nvPicPr>
        <p:blipFill>
          <a:blip r:embed="rId4">
            <a:alphaModFix/>
          </a:blip>
          <a:stretch>
            <a:fillRect/>
          </a:stretch>
        </p:blipFill>
        <p:spPr>
          <a:xfrm>
            <a:off x="6639225" y="4389000"/>
            <a:ext cx="1153400" cy="604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p44"/>
          <p:cNvSpPr txBox="1"/>
          <p:nvPr>
            <p:ph idx="1" type="body"/>
          </p:nvPr>
        </p:nvSpPr>
        <p:spPr>
          <a:xfrm>
            <a:off x="147600" y="1255900"/>
            <a:ext cx="3967200" cy="32751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latin typeface="Cambria"/>
                <a:ea typeface="Cambria"/>
                <a:cs typeface="Cambria"/>
                <a:sym typeface="Cambria"/>
              </a:rPr>
              <a:t>	     </a:t>
            </a:r>
            <a:r>
              <a:rPr b="1" lang="en" sz="1800">
                <a:solidFill>
                  <a:srgbClr val="000000"/>
                </a:solidFill>
                <a:latin typeface="Cambria"/>
                <a:ea typeface="Cambria"/>
                <a:cs typeface="Cambria"/>
                <a:sym typeface="Cambria"/>
              </a:rPr>
              <a:t> School Bus Routing</a:t>
            </a:r>
            <a:endParaRPr b="1" sz="1800">
              <a:solidFill>
                <a:srgbClr val="000000"/>
              </a:solidFill>
              <a:latin typeface="Cambria"/>
              <a:ea typeface="Cambria"/>
              <a:cs typeface="Cambria"/>
              <a:sym typeface="Cambria"/>
            </a:endParaRPr>
          </a:p>
          <a:p>
            <a:pPr indent="-330200" lvl="0" marL="457200" rtl="0" algn="l">
              <a:spcBef>
                <a:spcPts val="160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If for any reason you are unable to follow the TD-29, report the issue as soon as possible by contacting the TIMS staff at the Transportation Department</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Each school bus is equipped with a GPS system </a:t>
            </a:r>
            <a:endParaRPr sz="1600">
              <a:solidFill>
                <a:srgbClr val="000000"/>
              </a:solidFill>
              <a:latin typeface="Cambria"/>
              <a:ea typeface="Cambria"/>
              <a:cs typeface="Cambria"/>
              <a:sym typeface="Cambria"/>
            </a:endParaRPr>
          </a:p>
          <a:p>
            <a:pPr indent="0" lvl="0" marL="457200" rtl="0" algn="l">
              <a:spcBef>
                <a:spcPts val="1600"/>
              </a:spcBef>
              <a:spcAft>
                <a:spcPts val="1600"/>
              </a:spcAft>
              <a:buNone/>
            </a:pPr>
            <a:r>
              <a:t/>
            </a:r>
            <a:endParaRPr sz="1600">
              <a:solidFill>
                <a:srgbClr val="000000"/>
              </a:solidFill>
              <a:latin typeface="Cambria"/>
              <a:ea typeface="Cambria"/>
              <a:cs typeface="Cambria"/>
              <a:sym typeface="Cambria"/>
            </a:endParaRPr>
          </a:p>
        </p:txBody>
      </p:sp>
      <p:sp>
        <p:nvSpPr>
          <p:cNvPr id="268" name="Google Shape;268;p44"/>
          <p:cNvSpPr txBox="1"/>
          <p:nvPr>
            <p:ph idx="2" type="body"/>
          </p:nvPr>
        </p:nvSpPr>
        <p:spPr>
          <a:xfrm>
            <a:off x="4821625" y="1255900"/>
            <a:ext cx="4215900" cy="31809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Cambria"/>
              <a:ea typeface="Cambria"/>
              <a:cs typeface="Cambria"/>
              <a:sym typeface="Cambria"/>
            </a:endParaRPr>
          </a:p>
          <a:p>
            <a:pPr indent="-330200" lvl="0" marL="457200" rtl="0" algn="l">
              <a:spcBef>
                <a:spcPts val="160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In order to keep the routes up to date and efficient we need your </a:t>
            </a:r>
            <a:r>
              <a:rPr lang="en" sz="1600">
                <a:solidFill>
                  <a:srgbClr val="000000"/>
                </a:solidFill>
                <a:latin typeface="Cambria"/>
                <a:ea typeface="Cambria"/>
                <a:cs typeface="Cambria"/>
                <a:sym typeface="Cambria"/>
              </a:rPr>
              <a:t>input</a:t>
            </a:r>
            <a:r>
              <a:rPr lang="en" sz="1600">
                <a:solidFill>
                  <a:srgbClr val="000000"/>
                </a:solidFill>
                <a:latin typeface="Cambria"/>
                <a:ea typeface="Cambria"/>
                <a:cs typeface="Cambria"/>
                <a:sym typeface="Cambria"/>
              </a:rPr>
              <a:t>!</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Please send updates regularly and let us know if there is a student listed on your route that is not riding.</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b="1" lang="en" sz="1600">
                <a:solidFill>
                  <a:srgbClr val="000000"/>
                </a:solidFill>
                <a:latin typeface="Cambria"/>
                <a:ea typeface="Cambria"/>
                <a:cs typeface="Cambria"/>
                <a:sym typeface="Cambria"/>
              </a:rPr>
              <a:t>We value your opinion</a:t>
            </a:r>
            <a:r>
              <a:rPr lang="en" sz="1600">
                <a:solidFill>
                  <a:srgbClr val="000000"/>
                </a:solidFill>
                <a:latin typeface="Cambria"/>
                <a:ea typeface="Cambria"/>
                <a:cs typeface="Cambria"/>
                <a:sym typeface="Cambria"/>
              </a:rPr>
              <a:t> and would like for you to call or email us with any information that may be helpful.</a:t>
            </a:r>
            <a:endParaRPr sz="1600">
              <a:solidFill>
                <a:srgbClr val="000000"/>
              </a:solidFill>
              <a:latin typeface="Cambria"/>
              <a:ea typeface="Cambria"/>
              <a:cs typeface="Cambria"/>
              <a:sym typeface="Cambria"/>
            </a:endParaRPr>
          </a:p>
        </p:txBody>
      </p:sp>
      <p:sp>
        <p:nvSpPr>
          <p:cNvPr id="269" name="Google Shape;269;p44"/>
          <p:cNvSpPr txBox="1"/>
          <p:nvPr/>
        </p:nvSpPr>
        <p:spPr>
          <a:xfrm>
            <a:off x="1434125" y="160400"/>
            <a:ext cx="6554400" cy="76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b="1"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45"/>
          <p:cNvSpPr txBox="1"/>
          <p:nvPr>
            <p:ph type="title"/>
          </p:nvPr>
        </p:nvSpPr>
        <p:spPr>
          <a:xfrm>
            <a:off x="311700" y="445025"/>
            <a:ext cx="8520600" cy="572700"/>
          </a:xfrm>
          <a:prstGeom prst="rect">
            <a:avLst/>
          </a:prstGeom>
          <a:solidFill>
            <a:schemeClr val="accent5"/>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t>TIMS Information</a:t>
            </a:r>
            <a:endParaRPr b="1"/>
          </a:p>
        </p:txBody>
      </p:sp>
      <p:sp>
        <p:nvSpPr>
          <p:cNvPr id="275" name="Google Shape;275;p45"/>
          <p:cNvSpPr txBox="1"/>
          <p:nvPr>
            <p:ph idx="1" type="body"/>
          </p:nvPr>
        </p:nvSpPr>
        <p:spPr>
          <a:xfrm>
            <a:off x="311700" y="1152475"/>
            <a:ext cx="3999900" cy="3416400"/>
          </a:xfrm>
          <a:prstGeom prst="rect">
            <a:avLst/>
          </a:prstGeom>
          <a:solidFill>
            <a:schemeClr val="accent5"/>
          </a:solidFill>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457200" rtl="0" algn="l">
              <a:spcBef>
                <a:spcPts val="1600"/>
              </a:spcBef>
              <a:spcAft>
                <a:spcPts val="0"/>
              </a:spcAft>
              <a:buClr>
                <a:srgbClr val="000000"/>
              </a:buClr>
              <a:buSzPts val="1400"/>
              <a:buChar char="●"/>
            </a:pPr>
            <a:r>
              <a:rPr b="1" lang="en">
                <a:solidFill>
                  <a:srgbClr val="000000"/>
                </a:solidFill>
              </a:rPr>
              <a:t>Map </a:t>
            </a:r>
            <a:r>
              <a:rPr b="1" lang="en">
                <a:solidFill>
                  <a:srgbClr val="000000"/>
                </a:solidFill>
              </a:rPr>
              <a:t>Update</a:t>
            </a:r>
            <a:r>
              <a:rPr b="1" lang="en">
                <a:solidFill>
                  <a:srgbClr val="000000"/>
                </a:solidFill>
              </a:rPr>
              <a:t>-impact on new TD-29</a:t>
            </a:r>
            <a:endParaRPr b="1">
              <a:solidFill>
                <a:srgbClr val="000000"/>
              </a:solidFill>
            </a:endParaRPr>
          </a:p>
          <a:p>
            <a:pPr indent="-317500" lvl="0" marL="457200" rtl="0" algn="l">
              <a:spcBef>
                <a:spcPts val="0"/>
              </a:spcBef>
              <a:spcAft>
                <a:spcPts val="0"/>
              </a:spcAft>
              <a:buClr>
                <a:srgbClr val="000000"/>
              </a:buClr>
              <a:buSzPts val="1400"/>
              <a:buChar char="●"/>
            </a:pPr>
            <a:r>
              <a:rPr b="1" lang="en">
                <a:solidFill>
                  <a:srgbClr val="000000"/>
                </a:solidFill>
              </a:rPr>
              <a:t>Changes to TD-29 and passengers</a:t>
            </a:r>
            <a:endParaRPr b="1">
              <a:solidFill>
                <a:srgbClr val="000000"/>
              </a:solidFill>
            </a:endParaRPr>
          </a:p>
          <a:p>
            <a:pPr indent="-317500" lvl="0" marL="457200" rtl="0" algn="l">
              <a:spcBef>
                <a:spcPts val="0"/>
              </a:spcBef>
              <a:spcAft>
                <a:spcPts val="0"/>
              </a:spcAft>
              <a:buClr>
                <a:srgbClr val="000000"/>
              </a:buClr>
              <a:buSzPts val="1400"/>
              <a:buChar char="●"/>
            </a:pPr>
            <a:r>
              <a:rPr b="1" lang="en">
                <a:solidFill>
                  <a:srgbClr val="000000"/>
                </a:solidFill>
              </a:rPr>
              <a:t>Reasons for keeping routes updated</a:t>
            </a:r>
            <a:endParaRPr b="1">
              <a:solidFill>
                <a:srgbClr val="000000"/>
              </a:solidFill>
            </a:endParaRPr>
          </a:p>
          <a:p>
            <a:pPr indent="-317500" lvl="0" marL="457200" rtl="0" algn="l">
              <a:spcBef>
                <a:spcPts val="0"/>
              </a:spcBef>
              <a:spcAft>
                <a:spcPts val="0"/>
              </a:spcAft>
              <a:buClr>
                <a:srgbClr val="000000"/>
              </a:buClr>
              <a:buSzPts val="1400"/>
              <a:buChar char="●"/>
            </a:pPr>
            <a:r>
              <a:rPr b="1" lang="en">
                <a:solidFill>
                  <a:srgbClr val="000000"/>
                </a:solidFill>
              </a:rPr>
              <a:t>Need for shuttle buses</a:t>
            </a:r>
            <a:endParaRPr b="1">
              <a:solidFill>
                <a:srgbClr val="000000"/>
              </a:solidFill>
            </a:endParaRPr>
          </a:p>
          <a:p>
            <a:pPr indent="-317500" lvl="0" marL="457200" rtl="0" algn="l">
              <a:spcBef>
                <a:spcPts val="0"/>
              </a:spcBef>
              <a:spcAft>
                <a:spcPts val="0"/>
              </a:spcAft>
              <a:buClr>
                <a:srgbClr val="000000"/>
              </a:buClr>
              <a:buSzPts val="1400"/>
              <a:buChar char="●"/>
            </a:pPr>
            <a:r>
              <a:rPr b="1" lang="en">
                <a:solidFill>
                  <a:srgbClr val="000000"/>
                </a:solidFill>
              </a:rPr>
              <a:t>EC buses, inclusion of regular ed students</a:t>
            </a:r>
            <a:endParaRPr b="1">
              <a:solidFill>
                <a:srgbClr val="000000"/>
              </a:solidFill>
            </a:endParaRPr>
          </a:p>
        </p:txBody>
      </p:sp>
      <p:sp>
        <p:nvSpPr>
          <p:cNvPr id="276" name="Google Shape;276;p45"/>
          <p:cNvSpPr txBox="1"/>
          <p:nvPr>
            <p:ph idx="2" type="body"/>
          </p:nvPr>
        </p:nvSpPr>
        <p:spPr>
          <a:xfrm>
            <a:off x="4537650" y="1152475"/>
            <a:ext cx="4294500" cy="3416400"/>
          </a:xfrm>
          <a:prstGeom prst="rect">
            <a:avLst/>
          </a:prstGeom>
          <a:solidFill>
            <a:schemeClr val="accent5"/>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000000"/>
              </a:solidFill>
            </a:endParaRPr>
          </a:p>
          <a:p>
            <a:pPr indent="-317500" lvl="0" marL="457200" rtl="0" algn="l">
              <a:spcBef>
                <a:spcPts val="1600"/>
              </a:spcBef>
              <a:spcAft>
                <a:spcPts val="0"/>
              </a:spcAft>
              <a:buClr>
                <a:srgbClr val="000000"/>
              </a:buClr>
              <a:buSzPts val="1400"/>
              <a:buChar char="●"/>
            </a:pPr>
            <a:r>
              <a:rPr b="1" lang="en">
                <a:solidFill>
                  <a:srgbClr val="000000"/>
                </a:solidFill>
              </a:rPr>
              <a:t>Information from schools and drivers impact the accuracy of the TD 29’s</a:t>
            </a:r>
            <a:endParaRPr b="1">
              <a:solidFill>
                <a:srgbClr val="000000"/>
              </a:solidFill>
            </a:endParaRPr>
          </a:p>
          <a:p>
            <a:pPr indent="-317500" lvl="0" marL="457200" rtl="0" algn="l">
              <a:spcBef>
                <a:spcPts val="0"/>
              </a:spcBef>
              <a:spcAft>
                <a:spcPts val="0"/>
              </a:spcAft>
              <a:buClr>
                <a:srgbClr val="000000"/>
              </a:buClr>
              <a:buSzPts val="1400"/>
              <a:buChar char="●"/>
            </a:pPr>
            <a:r>
              <a:rPr b="1" lang="en">
                <a:solidFill>
                  <a:srgbClr val="000000"/>
                </a:solidFill>
              </a:rPr>
              <a:t>Student bus assignment process</a:t>
            </a:r>
            <a:endParaRPr b="1">
              <a:solidFill>
                <a:srgbClr val="000000"/>
              </a:solidFill>
            </a:endParaRPr>
          </a:p>
          <a:p>
            <a:pPr indent="-317500" lvl="0" marL="457200" rtl="0" algn="l">
              <a:spcBef>
                <a:spcPts val="0"/>
              </a:spcBef>
              <a:spcAft>
                <a:spcPts val="0"/>
              </a:spcAft>
              <a:buClr>
                <a:srgbClr val="000000"/>
              </a:buClr>
              <a:buSzPts val="1400"/>
              <a:buChar char="●"/>
            </a:pPr>
            <a:r>
              <a:rPr b="1" lang="en">
                <a:solidFill>
                  <a:srgbClr val="000000"/>
                </a:solidFill>
              </a:rPr>
              <a:t>Routes may not remain the same from year to year</a:t>
            </a:r>
            <a:endParaRPr b="1">
              <a:solidFill>
                <a:srgbClr val="000000"/>
              </a:solidFill>
            </a:endParaRPr>
          </a:p>
          <a:p>
            <a:pPr indent="0" lvl="0" marL="457200" rtl="0" algn="l">
              <a:spcBef>
                <a:spcPts val="1600"/>
              </a:spcBef>
              <a:spcAft>
                <a:spcPts val="1600"/>
              </a:spcAft>
              <a:buNone/>
            </a:pPr>
            <a:r>
              <a:t/>
            </a:r>
            <a:endParaRPr b="1">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280" name="Shape 280"/>
        <p:cNvGrpSpPr/>
        <p:nvPr/>
      </p:nvGrpSpPr>
      <p:grpSpPr>
        <a:xfrm>
          <a:off x="0" y="0"/>
          <a:ext cx="0" cy="0"/>
          <a:chOff x="0" y="0"/>
          <a:chExt cx="0" cy="0"/>
        </a:xfrm>
      </p:grpSpPr>
      <p:sp>
        <p:nvSpPr>
          <p:cNvPr id="281" name="Google Shape;281;p46"/>
          <p:cNvSpPr txBox="1"/>
          <p:nvPr>
            <p:ph type="title"/>
          </p:nvPr>
        </p:nvSpPr>
        <p:spPr>
          <a:xfrm>
            <a:off x="278750" y="1652050"/>
            <a:ext cx="2808000" cy="570300"/>
          </a:xfrm>
          <a:prstGeom prst="rect">
            <a:avLst/>
          </a:prstGeom>
          <a:solidFill>
            <a:srgbClr val="B7B7B7"/>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Tort Claims</a:t>
            </a:r>
            <a:endParaRPr b="1">
              <a:solidFill>
                <a:srgbClr val="000000"/>
              </a:solidFill>
              <a:latin typeface="Cambria"/>
              <a:ea typeface="Cambria"/>
              <a:cs typeface="Cambria"/>
              <a:sym typeface="Cambria"/>
            </a:endParaRPr>
          </a:p>
        </p:txBody>
      </p:sp>
      <p:sp>
        <p:nvSpPr>
          <p:cNvPr id="282" name="Google Shape;282;p46"/>
          <p:cNvSpPr txBox="1"/>
          <p:nvPr>
            <p:ph idx="1" type="body"/>
          </p:nvPr>
        </p:nvSpPr>
        <p:spPr>
          <a:xfrm>
            <a:off x="311700" y="2524750"/>
            <a:ext cx="2808000" cy="15093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Cambria"/>
                <a:ea typeface="Cambria"/>
                <a:cs typeface="Cambria"/>
                <a:sym typeface="Cambria"/>
              </a:rPr>
              <a:t>What is the definition of </a:t>
            </a:r>
            <a:r>
              <a:rPr b="1" i="1" lang="en" sz="1600" u="sng">
                <a:solidFill>
                  <a:srgbClr val="000000"/>
                </a:solidFill>
                <a:latin typeface="Cambria"/>
                <a:ea typeface="Cambria"/>
                <a:cs typeface="Cambria"/>
                <a:sym typeface="Cambria"/>
              </a:rPr>
              <a:t>tort</a:t>
            </a:r>
            <a:r>
              <a:rPr lang="en" sz="1600">
                <a:solidFill>
                  <a:srgbClr val="000000"/>
                </a:solidFill>
                <a:latin typeface="Cambria"/>
                <a:ea typeface="Cambria"/>
                <a:cs typeface="Cambria"/>
                <a:sym typeface="Cambria"/>
              </a:rPr>
              <a:t>?</a:t>
            </a:r>
            <a:endParaRPr sz="1600">
              <a:solidFill>
                <a:srgbClr val="000000"/>
              </a:solidFill>
              <a:latin typeface="Cambria"/>
              <a:ea typeface="Cambria"/>
              <a:cs typeface="Cambria"/>
              <a:sym typeface="Cambria"/>
            </a:endParaRPr>
          </a:p>
          <a:p>
            <a:pPr indent="0" lvl="0" marL="0" rtl="0" algn="l">
              <a:spcBef>
                <a:spcPts val="1600"/>
              </a:spcBef>
              <a:spcAft>
                <a:spcPts val="1600"/>
              </a:spcAft>
              <a:buNone/>
            </a:pPr>
            <a:r>
              <a:rPr lang="en" sz="1600">
                <a:solidFill>
                  <a:srgbClr val="000000"/>
                </a:solidFill>
                <a:latin typeface="Cambria"/>
                <a:ea typeface="Cambria"/>
                <a:cs typeface="Cambria"/>
                <a:sym typeface="Cambria"/>
              </a:rPr>
              <a:t>Tort is a wrongful act or an infringement of a right that leads to a civil legal liability.</a:t>
            </a:r>
            <a:endParaRPr sz="1600">
              <a:solidFill>
                <a:srgbClr val="000000"/>
              </a:solidFill>
              <a:latin typeface="Cambria"/>
              <a:ea typeface="Cambria"/>
              <a:cs typeface="Cambria"/>
              <a:sym typeface="Cambria"/>
            </a:endParaRPr>
          </a:p>
        </p:txBody>
      </p:sp>
      <p:sp>
        <p:nvSpPr>
          <p:cNvPr id="283" name="Google Shape;283;p46"/>
          <p:cNvSpPr txBox="1"/>
          <p:nvPr/>
        </p:nvSpPr>
        <p:spPr>
          <a:xfrm>
            <a:off x="3424875" y="252475"/>
            <a:ext cx="5422800" cy="47529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ambria"/>
                <a:ea typeface="Cambria"/>
                <a:cs typeface="Cambria"/>
                <a:sym typeface="Cambria"/>
              </a:rPr>
              <a:t>Tort Claims</a:t>
            </a:r>
            <a:endParaRPr b="1" sz="1800">
              <a:latin typeface="Cambria"/>
              <a:ea typeface="Cambria"/>
              <a:cs typeface="Cambria"/>
              <a:sym typeface="Cambria"/>
            </a:endParaRPr>
          </a:p>
          <a:p>
            <a:pPr indent="0" lvl="0" marL="0" rtl="0" algn="l">
              <a:spcBef>
                <a:spcPts val="0"/>
              </a:spcBef>
              <a:spcAft>
                <a:spcPts val="0"/>
              </a:spcAft>
              <a:buNone/>
            </a:pPr>
            <a:r>
              <a:t/>
            </a:r>
            <a:endParaRPr>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Do not deviate from your assigned route without conferring with school personnel.  If you choose to make a stop for coffee and a biscuit and hit a car when leaving the parking lot, Tort Claims will not cover the damages.  Keep in mind that if you leave your designated route without permission, you are not covered by Tort Claims.</a:t>
            </a:r>
            <a:endParaRPr sz="1600">
              <a:latin typeface="Cambria"/>
              <a:ea typeface="Cambria"/>
              <a:cs typeface="Cambria"/>
              <a:sym typeface="Cambria"/>
            </a:endParaRPr>
          </a:p>
          <a:p>
            <a:pPr indent="0" lvl="0" marL="0" rtl="0" algn="l">
              <a:spcBef>
                <a:spcPts val="0"/>
              </a:spcBef>
              <a:spcAft>
                <a:spcPts val="0"/>
              </a:spcAft>
              <a:buNone/>
            </a:pPr>
            <a:r>
              <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Do not slam on brakes to get the children quiet on the bus.  This is an intentional act and is not covered by Tort Claims.  We have had children that have claimed to be injured as a result of the driver slamming on the brakes.  There are times that a driver will need to slam on the brakes in order to avoid an accident or collision.  </a:t>
            </a:r>
            <a:r>
              <a:rPr b="1" i="1" lang="en" sz="1600" u="sng">
                <a:latin typeface="Cambria"/>
                <a:ea typeface="Cambria"/>
                <a:cs typeface="Cambria"/>
                <a:sym typeface="Cambria"/>
              </a:rPr>
              <a:t>Do not slam on brakes intentionally in order to get the students quiet!!!!</a:t>
            </a:r>
            <a:endParaRPr sz="1600">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287" name="Shape 287"/>
        <p:cNvGrpSpPr/>
        <p:nvPr/>
      </p:nvGrpSpPr>
      <p:grpSpPr>
        <a:xfrm>
          <a:off x="0" y="0"/>
          <a:ext cx="0" cy="0"/>
          <a:chOff x="0" y="0"/>
          <a:chExt cx="0" cy="0"/>
        </a:xfrm>
      </p:grpSpPr>
      <p:sp>
        <p:nvSpPr>
          <p:cNvPr id="288" name="Google Shape;288;p47"/>
          <p:cNvSpPr txBox="1"/>
          <p:nvPr>
            <p:ph type="title"/>
          </p:nvPr>
        </p:nvSpPr>
        <p:spPr>
          <a:xfrm>
            <a:off x="267800" y="126675"/>
            <a:ext cx="8520600" cy="5727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mbria"/>
                <a:ea typeface="Cambria"/>
                <a:cs typeface="Cambria"/>
                <a:sym typeface="Cambria"/>
              </a:rPr>
              <a:t>                     </a:t>
            </a:r>
            <a:r>
              <a:rPr b="1" lang="en">
                <a:solidFill>
                  <a:srgbClr val="000000"/>
                </a:solidFill>
                <a:latin typeface="Cambria"/>
                <a:ea typeface="Cambria"/>
                <a:cs typeface="Cambria"/>
                <a:sym typeface="Cambria"/>
              </a:rPr>
              <a:t>SYNOVIA TIME KEEPING SYSTEM</a:t>
            </a:r>
            <a:endParaRPr b="1">
              <a:solidFill>
                <a:srgbClr val="000000"/>
              </a:solidFill>
              <a:latin typeface="Cambria"/>
              <a:ea typeface="Cambria"/>
              <a:cs typeface="Cambria"/>
              <a:sym typeface="Cambria"/>
            </a:endParaRPr>
          </a:p>
        </p:txBody>
      </p:sp>
      <p:sp>
        <p:nvSpPr>
          <p:cNvPr id="289" name="Google Shape;289;p47"/>
          <p:cNvSpPr txBox="1"/>
          <p:nvPr>
            <p:ph idx="1" type="body"/>
          </p:nvPr>
        </p:nvSpPr>
        <p:spPr>
          <a:xfrm>
            <a:off x="115250" y="801325"/>
            <a:ext cx="8798100" cy="41109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0" name="Google Shape;290;p47"/>
          <p:cNvPicPr preferRelativeResize="0"/>
          <p:nvPr/>
        </p:nvPicPr>
        <p:blipFill>
          <a:blip r:embed="rId3">
            <a:alphaModFix/>
          </a:blip>
          <a:stretch>
            <a:fillRect/>
          </a:stretch>
        </p:blipFill>
        <p:spPr>
          <a:xfrm>
            <a:off x="468050" y="962488"/>
            <a:ext cx="1676400" cy="2466975"/>
          </a:xfrm>
          <a:prstGeom prst="rect">
            <a:avLst/>
          </a:prstGeom>
          <a:noFill/>
          <a:ln>
            <a:noFill/>
          </a:ln>
        </p:spPr>
      </p:pic>
      <p:pic>
        <p:nvPicPr>
          <p:cNvPr id="291" name="Google Shape;291;p47"/>
          <p:cNvPicPr preferRelativeResize="0"/>
          <p:nvPr/>
        </p:nvPicPr>
        <p:blipFill>
          <a:blip r:embed="rId4">
            <a:alphaModFix/>
          </a:blip>
          <a:stretch>
            <a:fillRect/>
          </a:stretch>
        </p:blipFill>
        <p:spPr>
          <a:xfrm>
            <a:off x="3501975" y="942350"/>
            <a:ext cx="1676400" cy="2457450"/>
          </a:xfrm>
          <a:prstGeom prst="rect">
            <a:avLst/>
          </a:prstGeom>
          <a:noFill/>
          <a:ln>
            <a:noFill/>
          </a:ln>
        </p:spPr>
      </p:pic>
      <p:pic>
        <p:nvPicPr>
          <p:cNvPr id="292" name="Google Shape;292;p47"/>
          <p:cNvPicPr preferRelativeResize="0"/>
          <p:nvPr/>
        </p:nvPicPr>
        <p:blipFill>
          <a:blip r:embed="rId4">
            <a:alphaModFix/>
          </a:blip>
          <a:stretch>
            <a:fillRect/>
          </a:stretch>
        </p:blipFill>
        <p:spPr>
          <a:xfrm>
            <a:off x="6535900" y="914925"/>
            <a:ext cx="1676400" cy="2457450"/>
          </a:xfrm>
          <a:prstGeom prst="rect">
            <a:avLst/>
          </a:prstGeom>
          <a:noFill/>
          <a:ln>
            <a:noFill/>
          </a:ln>
        </p:spPr>
      </p:pic>
      <p:sp>
        <p:nvSpPr>
          <p:cNvPr id="293" name="Google Shape;293;p47"/>
          <p:cNvSpPr/>
          <p:nvPr/>
        </p:nvSpPr>
        <p:spPr>
          <a:xfrm>
            <a:off x="54875" y="1962525"/>
            <a:ext cx="526800" cy="263400"/>
          </a:xfrm>
          <a:prstGeom prst="stripedRightArrow">
            <a:avLst>
              <a:gd fmla="val 50000" name="adj1"/>
              <a:gd fmla="val 50000" name="adj2"/>
            </a:avLst>
          </a:prstGeom>
          <a:solidFill>
            <a:schemeClr val="accent6"/>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7"/>
          <p:cNvSpPr/>
          <p:nvPr/>
        </p:nvSpPr>
        <p:spPr>
          <a:xfrm>
            <a:off x="1793250" y="2596100"/>
            <a:ext cx="263400" cy="526800"/>
          </a:xfrm>
          <a:prstGeom prst="upArrow">
            <a:avLst>
              <a:gd fmla="val 50000" name="adj1"/>
              <a:gd fmla="val 50000" name="adj2"/>
            </a:avLst>
          </a:prstGeom>
          <a:solidFill>
            <a:schemeClr val="accent6"/>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7"/>
          <p:cNvSpPr/>
          <p:nvPr/>
        </p:nvSpPr>
        <p:spPr>
          <a:xfrm>
            <a:off x="4164563" y="2162450"/>
            <a:ext cx="263400" cy="526800"/>
          </a:xfrm>
          <a:prstGeom prst="upArrow">
            <a:avLst>
              <a:gd fmla="val 50000" name="adj1"/>
              <a:gd fmla="val 50000" name="adj2"/>
            </a:avLst>
          </a:prstGeom>
          <a:solidFill>
            <a:schemeClr val="accent6"/>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7"/>
          <p:cNvSpPr/>
          <p:nvPr/>
        </p:nvSpPr>
        <p:spPr>
          <a:xfrm>
            <a:off x="7448050" y="2162450"/>
            <a:ext cx="263400" cy="526800"/>
          </a:xfrm>
          <a:prstGeom prst="upArrow">
            <a:avLst>
              <a:gd fmla="val 50000" name="adj1"/>
              <a:gd fmla="val 50000" name="adj2"/>
            </a:avLst>
          </a:prstGeom>
          <a:solidFill>
            <a:schemeClr val="accent6"/>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7"/>
          <p:cNvSpPr txBox="1"/>
          <p:nvPr/>
        </p:nvSpPr>
        <p:spPr>
          <a:xfrm>
            <a:off x="166550" y="3489075"/>
            <a:ext cx="2279400" cy="715200"/>
          </a:xfrm>
          <a:prstGeom prst="rect">
            <a:avLst/>
          </a:prstGeom>
          <a:solidFill>
            <a:srgbClr val="D0E0E3"/>
          </a:solid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AutoNum type="arabicPeriod"/>
            </a:pPr>
            <a:r>
              <a:rPr b="1" lang="en" sz="1000"/>
              <a:t>Press the employee button </a:t>
            </a:r>
            <a:endParaRPr b="1" sz="1000"/>
          </a:p>
          <a:p>
            <a:pPr indent="-292100" lvl="0" marL="457200" rtl="0" algn="l">
              <a:spcBef>
                <a:spcPts val="0"/>
              </a:spcBef>
              <a:spcAft>
                <a:spcPts val="0"/>
              </a:spcAft>
              <a:buSzPts val="1000"/>
              <a:buAutoNum type="arabicPeriod"/>
            </a:pPr>
            <a:r>
              <a:rPr b="1" lang="en" sz="1000"/>
              <a:t>Enter your six digit code</a:t>
            </a:r>
            <a:endParaRPr b="1" sz="1000"/>
          </a:p>
          <a:p>
            <a:pPr indent="-292100" lvl="0" marL="457200" rtl="0" algn="l">
              <a:spcBef>
                <a:spcPts val="0"/>
              </a:spcBef>
              <a:spcAft>
                <a:spcPts val="0"/>
              </a:spcAft>
              <a:buSzPts val="1000"/>
              <a:buAutoNum type="arabicPeriod"/>
            </a:pPr>
            <a:r>
              <a:rPr b="1" lang="en" sz="1000"/>
              <a:t>Press enter</a:t>
            </a:r>
            <a:endParaRPr b="1" sz="1000"/>
          </a:p>
        </p:txBody>
      </p:sp>
      <p:sp>
        <p:nvSpPr>
          <p:cNvPr id="298" name="Google Shape;298;p47"/>
          <p:cNvSpPr txBox="1"/>
          <p:nvPr/>
        </p:nvSpPr>
        <p:spPr>
          <a:xfrm>
            <a:off x="3293150" y="3456175"/>
            <a:ext cx="2360100" cy="715200"/>
          </a:xfrm>
          <a:prstGeom prst="rect">
            <a:avLst/>
          </a:prstGeom>
          <a:solidFill>
            <a:srgbClr val="D0E0E3"/>
          </a:solid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AutoNum type="arabicPeriod"/>
            </a:pPr>
            <a:r>
              <a:rPr b="1" lang="en" sz="1000"/>
              <a:t>Enter your job code</a:t>
            </a:r>
            <a:endParaRPr b="1" sz="1000"/>
          </a:p>
          <a:p>
            <a:pPr indent="-292100" lvl="0" marL="457200" rtl="0" algn="l">
              <a:spcBef>
                <a:spcPts val="0"/>
              </a:spcBef>
              <a:spcAft>
                <a:spcPts val="0"/>
              </a:spcAft>
              <a:buSzPts val="1000"/>
              <a:buAutoNum type="arabicPeriod"/>
            </a:pPr>
            <a:r>
              <a:rPr b="1" lang="en" sz="1000"/>
              <a:t>Press enter</a:t>
            </a:r>
            <a:endParaRPr b="1" sz="1000"/>
          </a:p>
        </p:txBody>
      </p:sp>
      <p:sp>
        <p:nvSpPr>
          <p:cNvPr id="299" name="Google Shape;299;p47"/>
          <p:cNvSpPr txBox="1"/>
          <p:nvPr/>
        </p:nvSpPr>
        <p:spPr>
          <a:xfrm>
            <a:off x="6276250" y="3456175"/>
            <a:ext cx="2512200" cy="715200"/>
          </a:xfrm>
          <a:prstGeom prst="rect">
            <a:avLst/>
          </a:prstGeom>
          <a:solidFill>
            <a:srgbClr val="D0E0E3"/>
          </a:solid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AutoNum type="arabicPeriod"/>
            </a:pPr>
            <a:r>
              <a:rPr b="1" lang="en" sz="1000"/>
              <a:t>Enter the route (bus) number</a:t>
            </a:r>
            <a:endParaRPr b="1" sz="1000"/>
          </a:p>
          <a:p>
            <a:pPr indent="-292100" lvl="0" marL="457200" rtl="0" algn="l">
              <a:spcBef>
                <a:spcPts val="0"/>
              </a:spcBef>
              <a:spcAft>
                <a:spcPts val="0"/>
              </a:spcAft>
              <a:buSzPts val="1000"/>
              <a:buAutoNum type="arabicPeriod"/>
            </a:pPr>
            <a:r>
              <a:rPr b="1" lang="en" sz="1000"/>
              <a:t>Press enter</a:t>
            </a:r>
            <a:endParaRPr b="1" sz="1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03" name="Shape 303"/>
        <p:cNvGrpSpPr/>
        <p:nvPr/>
      </p:nvGrpSpPr>
      <p:grpSpPr>
        <a:xfrm>
          <a:off x="0" y="0"/>
          <a:ext cx="0" cy="0"/>
          <a:chOff x="0" y="0"/>
          <a:chExt cx="0" cy="0"/>
        </a:xfrm>
      </p:grpSpPr>
      <p:sp>
        <p:nvSpPr>
          <p:cNvPr id="304" name="Google Shape;304;p48"/>
          <p:cNvSpPr txBox="1"/>
          <p:nvPr>
            <p:ph type="title"/>
          </p:nvPr>
        </p:nvSpPr>
        <p:spPr>
          <a:xfrm>
            <a:off x="311700" y="225475"/>
            <a:ext cx="8520600" cy="5727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mbria"/>
                <a:ea typeface="Cambria"/>
                <a:cs typeface="Cambria"/>
                <a:sym typeface="Cambria"/>
              </a:rPr>
              <a:t>              </a:t>
            </a:r>
            <a:r>
              <a:rPr lang="en">
                <a:solidFill>
                  <a:srgbClr val="000000"/>
                </a:solidFill>
                <a:latin typeface="Cambria"/>
                <a:ea typeface="Cambria"/>
                <a:cs typeface="Cambria"/>
                <a:sym typeface="Cambria"/>
              </a:rPr>
              <a:t>     </a:t>
            </a:r>
            <a:r>
              <a:rPr b="1" lang="en">
                <a:solidFill>
                  <a:srgbClr val="000000"/>
                </a:solidFill>
                <a:latin typeface="Cambria"/>
                <a:ea typeface="Cambria"/>
                <a:cs typeface="Cambria"/>
                <a:sym typeface="Cambria"/>
              </a:rPr>
              <a:t>SYNOVIA TIME KEEPING SYSTEM</a:t>
            </a:r>
            <a:endParaRPr b="1">
              <a:solidFill>
                <a:srgbClr val="000000"/>
              </a:solidFill>
              <a:latin typeface="Cambria"/>
              <a:ea typeface="Cambria"/>
              <a:cs typeface="Cambria"/>
              <a:sym typeface="Cambria"/>
            </a:endParaRPr>
          </a:p>
        </p:txBody>
      </p:sp>
      <p:sp>
        <p:nvSpPr>
          <p:cNvPr id="305" name="Google Shape;305;p48"/>
          <p:cNvSpPr txBox="1"/>
          <p:nvPr>
            <p:ph idx="1" type="body"/>
          </p:nvPr>
        </p:nvSpPr>
        <p:spPr>
          <a:xfrm>
            <a:off x="311700" y="938425"/>
            <a:ext cx="8520600" cy="4069800"/>
          </a:xfrm>
          <a:prstGeom prst="rect">
            <a:avLst/>
          </a:prstGeom>
          <a:solidFill>
            <a:srgbClr val="D9D9D9"/>
          </a:solid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If a driver or monitor forgets to clock in or out, times will be entered manually into the system using the ignition on/off times.</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Always look for green light at the top left of the keypad when clocking in after your final entry.  Clocking out…..make sure the green light is out after the final entry.</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Driver and Monitors are responsible for submitting the required </a:t>
            </a:r>
            <a:r>
              <a:rPr i="1" lang="en" sz="1600" u="sng">
                <a:solidFill>
                  <a:srgbClr val="000000"/>
                </a:solidFill>
                <a:latin typeface="Cambria"/>
                <a:ea typeface="Cambria"/>
                <a:cs typeface="Cambria"/>
                <a:sym typeface="Cambria"/>
              </a:rPr>
              <a:t>School Bus Driver Leave Request Form</a:t>
            </a:r>
            <a:r>
              <a:rPr lang="en" sz="1600">
                <a:solidFill>
                  <a:srgbClr val="000000"/>
                </a:solidFill>
                <a:latin typeface="Cambria"/>
                <a:ea typeface="Cambria"/>
                <a:cs typeface="Cambria"/>
                <a:sym typeface="Cambria"/>
              </a:rPr>
              <a:t> to their supervisor when requesting annual leave, sick leave, or bonus days.</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You are allowed up to 10 minutes for Pre and Post-Trip inspections.  This time is </a:t>
            </a:r>
            <a:r>
              <a:rPr b="1" lang="en" sz="1600">
                <a:solidFill>
                  <a:srgbClr val="000000"/>
                </a:solidFill>
                <a:latin typeface="Cambria"/>
                <a:ea typeface="Cambria"/>
                <a:cs typeface="Cambria"/>
                <a:sym typeface="Cambria"/>
              </a:rPr>
              <a:t>NOT </a:t>
            </a:r>
            <a:r>
              <a:rPr lang="en" sz="1600">
                <a:solidFill>
                  <a:srgbClr val="000000"/>
                </a:solidFill>
                <a:latin typeface="Cambria"/>
                <a:ea typeface="Cambria"/>
                <a:cs typeface="Cambria"/>
                <a:sym typeface="Cambria"/>
              </a:rPr>
              <a:t>automatically calculated.</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Monitors are not paid for the Pre and Post-Trip inspection time.</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If you are driving your regular bus and it happens to have a mechanical issue and you must drive another bus, clock out and clock in on the bus you are to drive.  </a:t>
            </a:r>
            <a:endParaRPr sz="1600">
              <a:solidFill>
                <a:srgbClr val="000000"/>
              </a:solidFill>
              <a:latin typeface="Cambria"/>
              <a:ea typeface="Cambria"/>
              <a:cs typeface="Cambria"/>
              <a:sym typeface="Cambria"/>
            </a:endParaRPr>
          </a:p>
          <a:p>
            <a:pPr indent="-330200" lvl="0" marL="457200" rtl="0" algn="l">
              <a:spcBef>
                <a:spcPts val="0"/>
              </a:spcBef>
              <a:spcAft>
                <a:spcPts val="0"/>
              </a:spcAft>
              <a:buClr>
                <a:srgbClr val="000000"/>
              </a:buClr>
              <a:buSzPts val="1600"/>
              <a:buFont typeface="Cambria"/>
              <a:buChar char="●"/>
            </a:pPr>
            <a:r>
              <a:rPr lang="en" sz="1600">
                <a:solidFill>
                  <a:srgbClr val="000000"/>
                </a:solidFill>
                <a:latin typeface="Cambria"/>
                <a:ea typeface="Cambria"/>
                <a:cs typeface="Cambria"/>
                <a:sym typeface="Cambria"/>
              </a:rPr>
              <a:t>Recertification/Behind the wheel-drivers will be paid 1 hour for time spent to </a:t>
            </a:r>
            <a:r>
              <a:rPr lang="en" sz="1600">
                <a:solidFill>
                  <a:srgbClr val="000000"/>
                </a:solidFill>
                <a:latin typeface="Cambria"/>
                <a:ea typeface="Cambria"/>
                <a:cs typeface="Cambria"/>
                <a:sym typeface="Cambria"/>
              </a:rPr>
              <a:t>recertify</a:t>
            </a:r>
            <a:r>
              <a:rPr lang="en" sz="1600">
                <a:solidFill>
                  <a:srgbClr val="000000"/>
                </a:solidFill>
                <a:latin typeface="Cambria"/>
                <a:ea typeface="Cambria"/>
                <a:cs typeface="Cambria"/>
                <a:sym typeface="Cambria"/>
              </a:rPr>
              <a:t>.  The finance office is notified of the recertification and the time is then added by the finance staff.  </a:t>
            </a:r>
            <a:r>
              <a:rPr lang="en" sz="1600">
                <a:solidFill>
                  <a:srgbClr val="000000"/>
                </a:solidFill>
                <a:highlight>
                  <a:srgbClr val="FFFF00"/>
                </a:highlight>
                <a:latin typeface="Cambria"/>
                <a:ea typeface="Cambria"/>
                <a:cs typeface="Cambria"/>
                <a:sym typeface="Cambria"/>
              </a:rPr>
              <a:t>You will not clock in for recertification. </a:t>
            </a:r>
            <a:endParaRPr sz="1600">
              <a:solidFill>
                <a:srgbClr val="000000"/>
              </a:solidFill>
              <a:highlight>
                <a:srgbClr val="FFFF00"/>
              </a:highlight>
              <a:latin typeface="Cambria"/>
              <a:ea typeface="Cambria"/>
              <a:cs typeface="Cambria"/>
              <a:sym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09" name="Shape 309"/>
        <p:cNvGrpSpPr/>
        <p:nvPr/>
      </p:nvGrpSpPr>
      <p:grpSpPr>
        <a:xfrm>
          <a:off x="0" y="0"/>
          <a:ext cx="0" cy="0"/>
          <a:chOff x="0" y="0"/>
          <a:chExt cx="0" cy="0"/>
        </a:xfrm>
      </p:grpSpPr>
      <p:sp>
        <p:nvSpPr>
          <p:cNvPr id="310" name="Google Shape;310;p49"/>
          <p:cNvSpPr txBox="1"/>
          <p:nvPr>
            <p:ph type="title"/>
          </p:nvPr>
        </p:nvSpPr>
        <p:spPr>
          <a:xfrm>
            <a:off x="212900" y="82775"/>
            <a:ext cx="8590800" cy="5727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INCENTIVE PAY</a:t>
            </a:r>
            <a:endParaRPr b="1">
              <a:solidFill>
                <a:srgbClr val="000000"/>
              </a:solidFill>
              <a:latin typeface="Cambria"/>
              <a:ea typeface="Cambria"/>
              <a:cs typeface="Cambria"/>
              <a:sym typeface="Cambria"/>
            </a:endParaRPr>
          </a:p>
        </p:txBody>
      </p:sp>
      <p:sp>
        <p:nvSpPr>
          <p:cNvPr id="311" name="Google Shape;311;p49"/>
          <p:cNvSpPr txBox="1"/>
          <p:nvPr>
            <p:ph idx="1" type="body"/>
          </p:nvPr>
        </p:nvSpPr>
        <p:spPr>
          <a:xfrm>
            <a:off x="212900" y="724500"/>
            <a:ext cx="8619300" cy="43965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000000"/>
                </a:solidFill>
                <a:latin typeface="Cambria"/>
                <a:ea typeface="Cambria"/>
                <a:cs typeface="Cambria"/>
                <a:sym typeface="Cambria"/>
              </a:rPr>
              <a:t>In order to receive incentive pay you must complete the following:</a:t>
            </a:r>
            <a:endParaRPr sz="1600">
              <a:solidFill>
                <a:srgbClr val="000000"/>
              </a:solidFill>
              <a:latin typeface="Cambria"/>
              <a:ea typeface="Cambria"/>
              <a:cs typeface="Cambria"/>
              <a:sym typeface="Cambria"/>
            </a:endParaRPr>
          </a:p>
          <a:p>
            <a:pPr indent="-330200" lvl="0" marL="457200" rtl="0" algn="l">
              <a:lnSpc>
                <a:spcPct val="100000"/>
              </a:lnSpc>
              <a:spcBef>
                <a:spcPts val="160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Reports will be accurately completed and submitted on time.  These include the fall Headcount, and Stop Arm Violations.</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Proper use of the Inspection Flag.</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Follow the TIMS route as assigned by the TIMS Department.</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Any safety issues/concerns associated with routing and bus stops are called in to Angela Cox immediately.</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Route updates, including student ridership, are due on the last day of every month.</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Maintain a clean bus at all times.</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Accidents and Cell phone violations will result in a loss of Incentive Pay for that pay period.  Accidents include hitting mailboxes.</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Having perfect attendance!</a:t>
            </a:r>
            <a:endParaRPr sz="1600">
              <a:solidFill>
                <a:srgbClr val="000000"/>
              </a:solidFill>
              <a:latin typeface="Cambria"/>
              <a:ea typeface="Cambria"/>
              <a:cs typeface="Cambria"/>
              <a:sym typeface="Cambria"/>
            </a:endParaRPr>
          </a:p>
          <a:p>
            <a:pPr indent="-330200" lvl="0" marL="457200" rtl="0" algn="l">
              <a:lnSpc>
                <a:spcPct val="100000"/>
              </a:lnSpc>
              <a:spcBef>
                <a:spcPts val="0"/>
              </a:spcBef>
              <a:spcAft>
                <a:spcPts val="0"/>
              </a:spcAft>
              <a:buClr>
                <a:srgbClr val="000000"/>
              </a:buClr>
              <a:buSzPts val="1600"/>
              <a:buFont typeface="Cambria"/>
              <a:buAutoNum type="arabicPeriod"/>
            </a:pPr>
            <a:r>
              <a:rPr lang="en" sz="1600">
                <a:solidFill>
                  <a:srgbClr val="000000"/>
                </a:solidFill>
                <a:latin typeface="Cambria"/>
                <a:ea typeface="Cambria"/>
                <a:cs typeface="Cambria"/>
                <a:sym typeface="Cambria"/>
              </a:rPr>
              <a:t>Bus cell phone turned on daily and bus folder up to date.</a:t>
            </a:r>
            <a:endParaRPr sz="1600">
              <a:solidFill>
                <a:srgbClr val="000000"/>
              </a:solidFill>
              <a:latin typeface="Cambria"/>
              <a:ea typeface="Cambria"/>
              <a:cs typeface="Cambria"/>
              <a:sym typeface="Cambria"/>
            </a:endParaRPr>
          </a:p>
          <a:p>
            <a:pPr indent="0" lvl="0" marL="0" rtl="0" algn="l">
              <a:lnSpc>
                <a:spcPct val="100000"/>
              </a:lnSpc>
              <a:spcBef>
                <a:spcPts val="1600"/>
              </a:spcBef>
              <a:spcAft>
                <a:spcPts val="0"/>
              </a:spcAft>
              <a:buNone/>
            </a:pPr>
            <a:r>
              <a:rPr lang="en" sz="1600">
                <a:solidFill>
                  <a:srgbClr val="000000"/>
                </a:solidFill>
                <a:latin typeface="Cambria"/>
                <a:ea typeface="Cambria"/>
                <a:cs typeface="Cambria"/>
                <a:sym typeface="Cambria"/>
              </a:rPr>
              <a:t>Incentive pay is $1.00 per route per day.</a:t>
            </a:r>
            <a:endParaRPr sz="1600">
              <a:solidFill>
                <a:srgbClr val="000000"/>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1600"/>
              </a:spcBef>
              <a:spcAft>
                <a:spcPts val="0"/>
              </a:spcAft>
              <a:buNone/>
            </a:pPr>
            <a:r>
              <a:t/>
            </a:r>
            <a:endParaRPr>
              <a:solidFill>
                <a:srgbClr val="FFFFFF"/>
              </a:solidFill>
              <a:latin typeface="Cambria"/>
              <a:ea typeface="Cambria"/>
              <a:cs typeface="Cambria"/>
              <a:sym typeface="Cambria"/>
            </a:endParaRPr>
          </a:p>
          <a:p>
            <a:pPr indent="0" lvl="0" marL="0" rtl="0" algn="l">
              <a:spcBef>
                <a:spcPts val="1600"/>
              </a:spcBef>
              <a:spcAft>
                <a:spcPts val="1600"/>
              </a:spcAft>
              <a:buNone/>
            </a:pPr>
            <a:r>
              <a:t/>
            </a:r>
            <a:endParaRPr>
              <a:solidFill>
                <a:srgbClr val="FFFFFF"/>
              </a:solidFill>
              <a:latin typeface="Cambria"/>
              <a:ea typeface="Cambria"/>
              <a:cs typeface="Cambria"/>
              <a:sym typeface="Cambria"/>
            </a:endParaRPr>
          </a:p>
        </p:txBody>
      </p:sp>
      <p:sp>
        <p:nvSpPr>
          <p:cNvPr id="312" name="Google Shape;312;p49"/>
          <p:cNvSpPr txBox="1"/>
          <p:nvPr/>
        </p:nvSpPr>
        <p:spPr>
          <a:xfrm>
            <a:off x="6036300" y="3947675"/>
            <a:ext cx="2415000" cy="911100"/>
          </a:xfrm>
          <a:prstGeom prst="rect">
            <a:avLst/>
          </a:prstGeom>
          <a:solidFill>
            <a:srgbClr val="F3F3F3"/>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$1.00 AM</a:t>
            </a:r>
            <a:endParaRPr/>
          </a:p>
          <a:p>
            <a:pPr indent="0" lvl="0" marL="0" rtl="0" algn="l">
              <a:spcBef>
                <a:spcPts val="0"/>
              </a:spcBef>
              <a:spcAft>
                <a:spcPts val="0"/>
              </a:spcAft>
              <a:buNone/>
            </a:pPr>
            <a:r>
              <a:rPr lang="en" u="sng"/>
              <a:t>$1.00 PM</a:t>
            </a:r>
            <a:endParaRPr u="sng"/>
          </a:p>
          <a:p>
            <a:pPr indent="0" lvl="0" marL="0" rtl="0" algn="l">
              <a:spcBef>
                <a:spcPts val="0"/>
              </a:spcBef>
              <a:spcAft>
                <a:spcPts val="0"/>
              </a:spcAft>
              <a:buNone/>
            </a:pPr>
            <a:r>
              <a:rPr lang="en"/>
              <a:t>$2.00 Per Day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16" name="Shape 316"/>
        <p:cNvGrpSpPr/>
        <p:nvPr/>
      </p:nvGrpSpPr>
      <p:grpSpPr>
        <a:xfrm>
          <a:off x="0" y="0"/>
          <a:ext cx="0" cy="0"/>
          <a:chOff x="0" y="0"/>
          <a:chExt cx="0" cy="0"/>
        </a:xfrm>
      </p:grpSpPr>
      <p:sp>
        <p:nvSpPr>
          <p:cNvPr id="317" name="Google Shape;317;p50"/>
          <p:cNvSpPr txBox="1"/>
          <p:nvPr>
            <p:ph type="title"/>
          </p:nvPr>
        </p:nvSpPr>
        <p:spPr>
          <a:xfrm>
            <a:off x="311700" y="485000"/>
            <a:ext cx="8520600" cy="572700"/>
          </a:xfrm>
          <a:prstGeom prst="rect">
            <a:avLst/>
          </a:prstGeom>
          <a:solidFill>
            <a:srgbClr val="B7B7B7"/>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00000"/>
                </a:solidFill>
              </a:rPr>
              <a:t>Getting the Students Attention</a:t>
            </a:r>
            <a:endParaRPr b="1" sz="3000">
              <a:solidFill>
                <a:srgbClr val="000000"/>
              </a:solidFill>
            </a:endParaRPr>
          </a:p>
        </p:txBody>
      </p:sp>
      <p:sp>
        <p:nvSpPr>
          <p:cNvPr id="318" name="Google Shape;318;p50"/>
          <p:cNvSpPr txBox="1"/>
          <p:nvPr>
            <p:ph idx="1" type="body"/>
          </p:nvPr>
        </p:nvSpPr>
        <p:spPr>
          <a:xfrm>
            <a:off x="311700" y="1152475"/>
            <a:ext cx="8520600" cy="3416400"/>
          </a:xfrm>
          <a:prstGeom prst="rect">
            <a:avLst/>
          </a:prstGeom>
          <a:solidFill>
            <a:srgbClr val="B7B7B7"/>
          </a:solidFill>
        </p:spPr>
        <p:txBody>
          <a:bodyPr anchorCtr="0" anchor="t" bIns="91425" lIns="91425" spcFirstLastPara="1" rIns="91425" wrap="square" tIns="91425">
            <a:noAutofit/>
          </a:bodyPr>
          <a:lstStyle/>
          <a:p>
            <a:pPr indent="-368300" lvl="0" marL="342900" rtl="0" algn="l">
              <a:lnSpc>
                <a:spcPct val="100000"/>
              </a:lnSpc>
              <a:spcBef>
                <a:spcPts val="1080"/>
              </a:spcBef>
              <a:spcAft>
                <a:spcPts val="0"/>
              </a:spcAft>
              <a:buClr>
                <a:srgbClr val="000000"/>
              </a:buClr>
              <a:buSzPts val="2800"/>
              <a:buChar char="•"/>
            </a:pPr>
            <a:r>
              <a:rPr lang="en" sz="2800">
                <a:solidFill>
                  <a:srgbClr val="000000"/>
                </a:solidFill>
              </a:rPr>
              <a:t>The crossing signal is the key to getting the students attention.</a:t>
            </a:r>
            <a:endParaRPr sz="2800">
              <a:solidFill>
                <a:srgbClr val="000000"/>
              </a:solidFill>
            </a:endParaRPr>
          </a:p>
          <a:p>
            <a:pPr indent="-368300" lvl="0" marL="342900" rtl="0" algn="l">
              <a:lnSpc>
                <a:spcPct val="100000"/>
              </a:lnSpc>
              <a:spcBef>
                <a:spcPts val="1080"/>
              </a:spcBef>
              <a:spcAft>
                <a:spcPts val="0"/>
              </a:spcAft>
              <a:buClr>
                <a:srgbClr val="000000"/>
              </a:buClr>
              <a:buSzPts val="2800"/>
              <a:buChar char="•"/>
            </a:pPr>
            <a:r>
              <a:rPr lang="en" sz="2800">
                <a:solidFill>
                  <a:srgbClr val="000000"/>
                </a:solidFill>
              </a:rPr>
              <a:t>Students that are wearing earbuds/headphones, talking or texting on their phone, does not have the driver’s attention.</a:t>
            </a:r>
            <a:endParaRPr sz="2800">
              <a:solidFill>
                <a:srgbClr val="000000"/>
              </a:solidFill>
            </a:endParaRPr>
          </a:p>
          <a:p>
            <a:pPr indent="-368300" lvl="0" marL="342900" rtl="0" algn="l">
              <a:lnSpc>
                <a:spcPct val="100000"/>
              </a:lnSpc>
              <a:spcBef>
                <a:spcPts val="1080"/>
              </a:spcBef>
              <a:spcAft>
                <a:spcPts val="0"/>
              </a:spcAft>
              <a:buClr>
                <a:srgbClr val="FFFFFF"/>
              </a:buClr>
              <a:buSzPts val="2800"/>
              <a:buChar char="•"/>
            </a:pPr>
            <a:r>
              <a:rPr lang="en" sz="2800" u="sng">
                <a:solidFill>
                  <a:srgbClr val="FFFFFF"/>
                </a:solidFill>
                <a:hlinkClick r:id="rId3">
                  <a:extLst>
                    <a:ext uri="{A12FA001-AC4F-418D-AE19-62706E023703}">
                      <ahyp:hlinkClr val="tx"/>
                    </a:ext>
                  </a:extLst>
                </a:hlinkClick>
              </a:rPr>
              <a:t>#BRAKE4BUSES</a:t>
            </a:r>
            <a:endParaRPr sz="2800">
              <a:solidFill>
                <a:srgbClr val="FFFFFF"/>
              </a:solidFill>
            </a:endParaRPr>
          </a:p>
          <a:p>
            <a:pPr indent="0" lvl="0" marL="0" rtl="0" algn="l">
              <a:spcBef>
                <a:spcPts val="0"/>
              </a:spcBef>
              <a:spcAft>
                <a:spcPts val="1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22" name="Shape 322"/>
        <p:cNvGrpSpPr/>
        <p:nvPr/>
      </p:nvGrpSpPr>
      <p:grpSpPr>
        <a:xfrm>
          <a:off x="0" y="0"/>
          <a:ext cx="0" cy="0"/>
          <a:chOff x="0" y="0"/>
          <a:chExt cx="0" cy="0"/>
        </a:xfrm>
      </p:grpSpPr>
      <p:sp>
        <p:nvSpPr>
          <p:cNvPr id="323" name="Google Shape;323;p51"/>
          <p:cNvSpPr txBox="1"/>
          <p:nvPr>
            <p:ph type="title"/>
          </p:nvPr>
        </p:nvSpPr>
        <p:spPr>
          <a:xfrm>
            <a:off x="255375" y="438775"/>
            <a:ext cx="8520600" cy="572700"/>
          </a:xfrm>
          <a:prstGeom prst="rect">
            <a:avLst/>
          </a:prstGeom>
          <a:solidFill>
            <a:srgbClr val="B7B7B7"/>
          </a:solidFill>
        </p:spPr>
        <p:txBody>
          <a:bodyPr anchorCtr="0" anchor="t" bIns="91425" lIns="91425" spcFirstLastPara="1" rIns="91425" wrap="square" tIns="91425">
            <a:noAutofit/>
          </a:bodyPr>
          <a:lstStyle/>
          <a:p>
            <a:pPr indent="0" lvl="0" marL="0" rtl="0" algn="l">
              <a:spcBef>
                <a:spcPts val="0"/>
              </a:spcBef>
              <a:spcAft>
                <a:spcPts val="0"/>
              </a:spcAft>
              <a:buClr>
                <a:schemeClr val="lt1"/>
              </a:buClr>
              <a:buFont typeface="Arial Narrow"/>
              <a:buNone/>
            </a:pPr>
            <a:r>
              <a:rPr lang="en" sz="3000">
                <a:solidFill>
                  <a:srgbClr val="434343"/>
                </a:solidFill>
              </a:rPr>
              <a:t>GETTING THE STUDENTS ATTENTION</a:t>
            </a:r>
            <a:endParaRPr sz="3000">
              <a:solidFill>
                <a:srgbClr val="434343"/>
              </a:solidFill>
            </a:endParaRPr>
          </a:p>
        </p:txBody>
      </p:sp>
      <p:sp>
        <p:nvSpPr>
          <p:cNvPr id="324" name="Google Shape;324;p51"/>
          <p:cNvSpPr txBox="1"/>
          <p:nvPr>
            <p:ph idx="1" type="body"/>
          </p:nvPr>
        </p:nvSpPr>
        <p:spPr>
          <a:xfrm>
            <a:off x="311700" y="1152475"/>
            <a:ext cx="8520600" cy="3416400"/>
          </a:xfrm>
          <a:prstGeom prst="rect">
            <a:avLst/>
          </a:prstGeom>
          <a:solidFill>
            <a:srgbClr val="B7B7B7"/>
          </a:solidFill>
        </p:spPr>
        <p:txBody>
          <a:bodyPr anchorCtr="0" anchor="t" bIns="91425" lIns="91425" spcFirstLastPara="1" rIns="91425" wrap="square" tIns="91425">
            <a:noAutofit/>
          </a:bodyPr>
          <a:lstStyle/>
          <a:p>
            <a:pPr indent="-323850" lvl="0" marL="342900" rtl="0" algn="l">
              <a:lnSpc>
                <a:spcPct val="100000"/>
              </a:lnSpc>
              <a:spcBef>
                <a:spcPts val="0"/>
              </a:spcBef>
              <a:spcAft>
                <a:spcPts val="0"/>
              </a:spcAft>
              <a:buClr>
                <a:srgbClr val="434343"/>
              </a:buClr>
              <a:buSzPts val="2100"/>
              <a:buChar char="•"/>
            </a:pPr>
            <a:r>
              <a:rPr lang="en" sz="2100">
                <a:solidFill>
                  <a:srgbClr val="434343"/>
                </a:solidFill>
              </a:rPr>
              <a:t>We must take every step to protect the students we transport.</a:t>
            </a:r>
            <a:endParaRPr sz="2100">
              <a:solidFill>
                <a:srgbClr val="434343"/>
              </a:solidFill>
            </a:endParaRPr>
          </a:p>
          <a:p>
            <a:pPr indent="-323850" lvl="0" marL="342900" rtl="0" algn="l">
              <a:lnSpc>
                <a:spcPct val="100000"/>
              </a:lnSpc>
              <a:spcBef>
                <a:spcPts val="1080"/>
              </a:spcBef>
              <a:spcAft>
                <a:spcPts val="0"/>
              </a:spcAft>
              <a:buClr>
                <a:srgbClr val="434343"/>
              </a:buClr>
              <a:buSzPts val="2100"/>
              <a:buChar char="•"/>
            </a:pPr>
            <a:r>
              <a:rPr lang="en" sz="2100">
                <a:solidFill>
                  <a:srgbClr val="434343"/>
                </a:solidFill>
              </a:rPr>
              <a:t>We cannot control the other motorists but we can do everything we can to make them aware of the dangers of passing a stopped school bus.</a:t>
            </a:r>
            <a:endParaRPr sz="2100">
              <a:solidFill>
                <a:srgbClr val="434343"/>
              </a:solidFill>
            </a:endParaRPr>
          </a:p>
          <a:p>
            <a:pPr indent="-323850" lvl="0" marL="342900" rtl="0" algn="l">
              <a:lnSpc>
                <a:spcPct val="100000"/>
              </a:lnSpc>
              <a:spcBef>
                <a:spcPts val="1080"/>
              </a:spcBef>
              <a:spcAft>
                <a:spcPts val="0"/>
              </a:spcAft>
              <a:buClr>
                <a:srgbClr val="434343"/>
              </a:buClr>
              <a:buSzPts val="2100"/>
              <a:buChar char="•"/>
            </a:pPr>
            <a:r>
              <a:rPr lang="en" sz="2100">
                <a:solidFill>
                  <a:srgbClr val="434343"/>
                </a:solidFill>
              </a:rPr>
              <a:t>We must emphasize day after day at each bus stop that the student must look both ways exiting the bus, then continually when crossing the road and that they look at the driver to get the signal to cross.</a:t>
            </a:r>
            <a:endParaRPr sz="2100">
              <a:solidFill>
                <a:srgbClr val="434343"/>
              </a:solidFill>
            </a:endParaRPr>
          </a:p>
          <a:p>
            <a:pPr indent="-323850" lvl="0" marL="342900" rtl="0" algn="l">
              <a:lnSpc>
                <a:spcPct val="100000"/>
              </a:lnSpc>
              <a:spcBef>
                <a:spcPts val="1080"/>
              </a:spcBef>
              <a:spcAft>
                <a:spcPts val="0"/>
              </a:spcAft>
              <a:buClr>
                <a:srgbClr val="434343"/>
              </a:buClr>
              <a:buSzPts val="2100"/>
              <a:buChar char="•"/>
            </a:pPr>
            <a:r>
              <a:rPr lang="en" sz="2100">
                <a:solidFill>
                  <a:srgbClr val="434343"/>
                </a:solidFill>
              </a:rPr>
              <a:t>WE NEED THEIR ATTENTION TO MAKE SURE THEY PAY ATTENTION!</a:t>
            </a:r>
            <a:endParaRPr sz="2100">
              <a:solidFill>
                <a:srgbClr val="434343"/>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28" name="Shape 328"/>
        <p:cNvGrpSpPr/>
        <p:nvPr/>
      </p:nvGrpSpPr>
      <p:grpSpPr>
        <a:xfrm>
          <a:off x="0" y="0"/>
          <a:ext cx="0" cy="0"/>
          <a:chOff x="0" y="0"/>
          <a:chExt cx="0" cy="0"/>
        </a:xfrm>
      </p:grpSpPr>
      <p:sp>
        <p:nvSpPr>
          <p:cNvPr id="329" name="Google Shape;329;p52"/>
          <p:cNvSpPr txBox="1"/>
          <p:nvPr>
            <p:ph type="title"/>
          </p:nvPr>
        </p:nvSpPr>
        <p:spPr>
          <a:xfrm>
            <a:off x="2820225" y="445025"/>
            <a:ext cx="3322500" cy="11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2"/>
          <p:cNvSpPr txBox="1"/>
          <p:nvPr/>
        </p:nvSpPr>
        <p:spPr>
          <a:xfrm>
            <a:off x="2907975" y="2091525"/>
            <a:ext cx="3847200" cy="263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200" u="sng"/>
          </a:p>
          <a:p>
            <a:pPr indent="0" lvl="0" marL="0" rtl="0" algn="ctr">
              <a:spcBef>
                <a:spcPts val="0"/>
              </a:spcBef>
              <a:spcAft>
                <a:spcPts val="0"/>
              </a:spcAft>
              <a:buNone/>
            </a:pPr>
            <a:r>
              <a:t/>
            </a:r>
            <a:endParaRPr sz="2200"/>
          </a:p>
          <a:p>
            <a:pPr indent="0" lvl="0" marL="0" rtl="0" algn="l">
              <a:spcBef>
                <a:spcPts val="0"/>
              </a:spcBef>
              <a:spcAft>
                <a:spcPts val="0"/>
              </a:spcAft>
              <a:buNone/>
            </a:pPr>
            <a:r>
              <a:t/>
            </a:r>
            <a:endParaRPr/>
          </a:p>
        </p:txBody>
      </p:sp>
      <p:sp>
        <p:nvSpPr>
          <p:cNvPr id="331" name="Google Shape;331;p52"/>
          <p:cNvSpPr txBox="1"/>
          <p:nvPr/>
        </p:nvSpPr>
        <p:spPr>
          <a:xfrm>
            <a:off x="7926125" y="1759075"/>
            <a:ext cx="882000" cy="3825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b="1" lang="en" u="sng">
                <a:solidFill>
                  <a:srgbClr val="9900FF"/>
                </a:solidFill>
                <a:latin typeface="Comic Sans MS"/>
                <a:ea typeface="Comic Sans MS"/>
                <a:cs typeface="Comic Sans MS"/>
                <a:sym typeface="Comic Sans MS"/>
                <a:hlinkClick r:id="rId3">
                  <a:extLst>
                    <a:ext uri="{A12FA001-AC4F-418D-AE19-62706E023703}">
                      <ahyp:hlinkClr val="tx"/>
                    </a:ext>
                  </a:extLst>
                </a:hlinkClick>
              </a:rPr>
              <a:t>VIDEO</a:t>
            </a:r>
            <a:endParaRPr b="1" u="sng">
              <a:solidFill>
                <a:srgbClr val="9900FF"/>
              </a:solidFill>
              <a:latin typeface="Comic Sans MS"/>
              <a:ea typeface="Comic Sans MS"/>
              <a:cs typeface="Comic Sans MS"/>
              <a:sym typeface="Comic Sans MS"/>
            </a:endParaRPr>
          </a:p>
        </p:txBody>
      </p:sp>
      <p:pic>
        <p:nvPicPr>
          <p:cNvPr id="332" name="Google Shape;332;p52"/>
          <p:cNvPicPr preferRelativeResize="0"/>
          <p:nvPr/>
        </p:nvPicPr>
        <p:blipFill>
          <a:blip r:embed="rId4">
            <a:alphaModFix/>
          </a:blip>
          <a:stretch>
            <a:fillRect/>
          </a:stretch>
        </p:blipFill>
        <p:spPr>
          <a:xfrm>
            <a:off x="1347750" y="0"/>
            <a:ext cx="6267450" cy="2857500"/>
          </a:xfrm>
          <a:prstGeom prst="rect">
            <a:avLst/>
          </a:prstGeom>
          <a:noFill/>
          <a:ln>
            <a:noFill/>
          </a:ln>
        </p:spPr>
      </p:pic>
      <p:sp>
        <p:nvSpPr>
          <p:cNvPr id="333" name="Google Shape;333;p52"/>
          <p:cNvSpPr/>
          <p:nvPr/>
        </p:nvSpPr>
        <p:spPr>
          <a:xfrm>
            <a:off x="505300" y="3311925"/>
            <a:ext cx="2781526" cy="10031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Comic Sans MS"/>
              </a:rPr>
              <a:t>Be...</a:t>
            </a:r>
          </a:p>
        </p:txBody>
      </p:sp>
      <p:sp>
        <p:nvSpPr>
          <p:cNvPr id="334" name="Google Shape;334;p52"/>
          <p:cNvSpPr/>
          <p:nvPr/>
        </p:nvSpPr>
        <p:spPr>
          <a:xfrm rot="-1029462">
            <a:off x="3606749" y="3318174"/>
            <a:ext cx="2095003" cy="4830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Safe</a:t>
            </a:r>
          </a:p>
        </p:txBody>
      </p:sp>
      <p:sp>
        <p:nvSpPr>
          <p:cNvPr id="335" name="Google Shape;335;p52"/>
          <p:cNvSpPr/>
          <p:nvPr/>
        </p:nvSpPr>
        <p:spPr>
          <a:xfrm rot="-1065636">
            <a:off x="4700082" y="3779897"/>
            <a:ext cx="1974659" cy="42085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Kind</a:t>
            </a:r>
          </a:p>
        </p:txBody>
      </p:sp>
      <p:sp>
        <p:nvSpPr>
          <p:cNvPr id="336" name="Google Shape;336;p52"/>
          <p:cNvSpPr/>
          <p:nvPr/>
        </p:nvSpPr>
        <p:spPr>
          <a:xfrm rot="-1102952">
            <a:off x="5442985" y="3945998"/>
            <a:ext cx="3414476" cy="701333"/>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Responsible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83" name="Shape 83"/>
        <p:cNvGrpSpPr/>
        <p:nvPr/>
      </p:nvGrpSpPr>
      <p:grpSpPr>
        <a:xfrm>
          <a:off x="0" y="0"/>
          <a:ext cx="0" cy="0"/>
          <a:chOff x="0" y="0"/>
          <a:chExt cx="0" cy="0"/>
        </a:xfrm>
      </p:grpSpPr>
      <p:sp>
        <p:nvSpPr>
          <p:cNvPr id="84" name="Google Shape;84;p17"/>
          <p:cNvSpPr txBox="1"/>
          <p:nvPr/>
        </p:nvSpPr>
        <p:spPr>
          <a:xfrm>
            <a:off x="878150" y="439100"/>
            <a:ext cx="7294800" cy="6159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200"/>
              <a:t>Greet your students in a positive manner…..Like this!</a:t>
            </a:r>
            <a:endParaRPr b="1" i="1" sz="2200"/>
          </a:p>
        </p:txBody>
      </p:sp>
      <p:pic>
        <p:nvPicPr>
          <p:cNvPr id="85" name="Google Shape;85;p17"/>
          <p:cNvPicPr preferRelativeResize="0"/>
          <p:nvPr/>
        </p:nvPicPr>
        <p:blipFill>
          <a:blip r:embed="rId3">
            <a:alphaModFix/>
          </a:blip>
          <a:stretch>
            <a:fillRect/>
          </a:stretch>
        </p:blipFill>
        <p:spPr>
          <a:xfrm>
            <a:off x="526900" y="1228950"/>
            <a:ext cx="4108525" cy="3040800"/>
          </a:xfrm>
          <a:prstGeom prst="rect">
            <a:avLst/>
          </a:prstGeom>
          <a:noFill/>
          <a:ln cap="flat" cmpd="sng" w="28575">
            <a:solidFill>
              <a:srgbClr val="3D85C6"/>
            </a:solidFill>
            <a:prstDash val="solid"/>
            <a:round/>
            <a:headEnd len="sm" w="sm" type="none"/>
            <a:tailEnd len="sm" w="sm" type="none"/>
          </a:ln>
        </p:spPr>
      </p:pic>
      <p:pic>
        <p:nvPicPr>
          <p:cNvPr id="86" name="Google Shape;86;p17"/>
          <p:cNvPicPr preferRelativeResize="0"/>
          <p:nvPr/>
        </p:nvPicPr>
        <p:blipFill>
          <a:blip r:embed="rId4">
            <a:alphaModFix/>
          </a:blip>
          <a:stretch>
            <a:fillRect/>
          </a:stretch>
        </p:blipFill>
        <p:spPr>
          <a:xfrm>
            <a:off x="4910325" y="1228950"/>
            <a:ext cx="3980925" cy="3067750"/>
          </a:xfrm>
          <a:prstGeom prst="rect">
            <a:avLst/>
          </a:prstGeom>
          <a:noFill/>
          <a:ln cap="flat" cmpd="sng" w="28575">
            <a:solidFill>
              <a:srgbClr val="3D85C6"/>
            </a:solidFill>
            <a:prstDash val="solid"/>
            <a:round/>
            <a:headEnd len="sm" w="sm" type="none"/>
            <a:tailEnd len="sm" w="sm" type="none"/>
          </a:ln>
        </p:spPr>
      </p:pic>
      <p:pic>
        <p:nvPicPr>
          <p:cNvPr id="87" name="Google Shape;87;p17"/>
          <p:cNvPicPr preferRelativeResize="0"/>
          <p:nvPr/>
        </p:nvPicPr>
        <p:blipFill>
          <a:blip r:embed="rId5">
            <a:alphaModFix/>
          </a:blip>
          <a:stretch>
            <a:fillRect/>
          </a:stretch>
        </p:blipFill>
        <p:spPr>
          <a:xfrm flipH="1">
            <a:off x="7288725" y="4215850"/>
            <a:ext cx="1855274" cy="927650"/>
          </a:xfrm>
          <a:prstGeom prst="rect">
            <a:avLst/>
          </a:prstGeom>
          <a:noFill/>
          <a:ln>
            <a:noFill/>
          </a:ln>
        </p:spPr>
      </p:pic>
      <p:pic>
        <p:nvPicPr>
          <p:cNvPr id="88" name="Google Shape;88;p17"/>
          <p:cNvPicPr preferRelativeResize="0"/>
          <p:nvPr/>
        </p:nvPicPr>
        <p:blipFill>
          <a:blip r:embed="rId6">
            <a:alphaModFix/>
          </a:blip>
          <a:stretch>
            <a:fillRect/>
          </a:stretch>
        </p:blipFill>
        <p:spPr>
          <a:xfrm>
            <a:off x="90125" y="101050"/>
            <a:ext cx="888401" cy="7180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40" name="Shape 340"/>
        <p:cNvGrpSpPr/>
        <p:nvPr/>
      </p:nvGrpSpPr>
      <p:grpSpPr>
        <a:xfrm>
          <a:off x="0" y="0"/>
          <a:ext cx="0" cy="0"/>
          <a:chOff x="0" y="0"/>
          <a:chExt cx="0" cy="0"/>
        </a:xfrm>
      </p:grpSpPr>
      <p:sp>
        <p:nvSpPr>
          <p:cNvPr id="341" name="Google Shape;341;p53"/>
          <p:cNvSpPr txBox="1"/>
          <p:nvPr/>
        </p:nvSpPr>
        <p:spPr>
          <a:xfrm>
            <a:off x="2016275" y="205750"/>
            <a:ext cx="4740300" cy="5529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Bus Behavior Expectations</a:t>
            </a:r>
            <a:r>
              <a:rPr b="1" lang="en" sz="2400">
                <a:solidFill>
                  <a:srgbClr val="FFFFFF"/>
                </a:solidFill>
              </a:rPr>
              <a:t> </a:t>
            </a:r>
            <a:endParaRPr b="1" sz="2400">
              <a:solidFill>
                <a:srgbClr val="FFFFFF"/>
              </a:solidFill>
            </a:endParaRPr>
          </a:p>
        </p:txBody>
      </p:sp>
      <p:sp>
        <p:nvSpPr>
          <p:cNvPr id="342" name="Google Shape;342;p53"/>
          <p:cNvSpPr txBox="1"/>
          <p:nvPr/>
        </p:nvSpPr>
        <p:spPr>
          <a:xfrm>
            <a:off x="1448400" y="979325"/>
            <a:ext cx="6139200" cy="40161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Consequences for Violation Related to Transportation for all students, include but are not limited to:</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sz="1200"/>
              <a:t>1st Offense</a:t>
            </a:r>
            <a:r>
              <a:rPr lang="en" sz="1200"/>
              <a:t> - Parent notification required </a:t>
            </a:r>
            <a:endParaRPr sz="1200"/>
          </a:p>
          <a:p>
            <a:pPr indent="0" lvl="0" marL="0" rtl="0" algn="l">
              <a:spcBef>
                <a:spcPts val="0"/>
              </a:spcBef>
              <a:spcAft>
                <a:spcPts val="0"/>
              </a:spcAft>
              <a:buNone/>
            </a:pPr>
            <a:r>
              <a:rPr lang="en" sz="1200"/>
              <a:t>Conference with driver, student, and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2nd Offense</a:t>
            </a:r>
            <a:r>
              <a:rPr lang="en" sz="1200"/>
              <a:t> - Parent notification required</a:t>
            </a:r>
            <a:endParaRPr sz="1200"/>
          </a:p>
          <a:p>
            <a:pPr indent="0" lvl="0" marL="0" rtl="0" algn="l">
              <a:spcBef>
                <a:spcPts val="0"/>
              </a:spcBef>
              <a:spcAft>
                <a:spcPts val="0"/>
              </a:spcAft>
              <a:buNone/>
            </a:pPr>
            <a:r>
              <a:rPr lang="en" sz="1200"/>
              <a:t>Conference with driver, student, and principal</a:t>
            </a:r>
            <a:endParaRPr sz="1200"/>
          </a:p>
          <a:p>
            <a:pPr indent="0" lvl="0" marL="0" rtl="0" algn="l">
              <a:spcBef>
                <a:spcPts val="0"/>
              </a:spcBef>
              <a:spcAft>
                <a:spcPts val="0"/>
              </a:spcAft>
              <a:buNone/>
            </a:pPr>
            <a:r>
              <a:rPr lang="en" sz="1200"/>
              <a:t>One day suspension from bus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3rd Offense</a:t>
            </a:r>
            <a:r>
              <a:rPr lang="en" sz="1200"/>
              <a:t> - Parent notification required</a:t>
            </a:r>
            <a:endParaRPr sz="1200"/>
          </a:p>
          <a:p>
            <a:pPr indent="0" lvl="0" marL="0" rtl="0" algn="l">
              <a:spcBef>
                <a:spcPts val="0"/>
              </a:spcBef>
              <a:spcAft>
                <a:spcPts val="0"/>
              </a:spcAft>
              <a:buNone/>
            </a:pPr>
            <a:r>
              <a:rPr lang="en" sz="1200"/>
              <a:t>Conference with driver, student, and principal</a:t>
            </a:r>
            <a:endParaRPr sz="1200"/>
          </a:p>
          <a:p>
            <a:pPr indent="0" lvl="0" marL="0" rtl="0" algn="l">
              <a:spcBef>
                <a:spcPts val="0"/>
              </a:spcBef>
              <a:spcAft>
                <a:spcPts val="0"/>
              </a:spcAft>
              <a:buNone/>
            </a:pPr>
            <a:r>
              <a:rPr lang="en" sz="1200"/>
              <a:t>Three day suspension from bus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4th Offense</a:t>
            </a:r>
            <a:r>
              <a:rPr lang="en" sz="1200"/>
              <a:t> - Parent notification required</a:t>
            </a:r>
            <a:endParaRPr sz="1200"/>
          </a:p>
          <a:p>
            <a:pPr indent="0" lvl="0" marL="0" rtl="0" algn="l">
              <a:spcBef>
                <a:spcPts val="0"/>
              </a:spcBef>
              <a:spcAft>
                <a:spcPts val="0"/>
              </a:spcAft>
              <a:buNone/>
            </a:pPr>
            <a:r>
              <a:rPr lang="en" sz="1200"/>
              <a:t>Conference with driver, student, and principal</a:t>
            </a:r>
            <a:endParaRPr sz="1200"/>
          </a:p>
          <a:p>
            <a:pPr indent="0" lvl="0" marL="0" rtl="0" algn="l">
              <a:spcBef>
                <a:spcPts val="0"/>
              </a:spcBef>
              <a:spcAft>
                <a:spcPts val="0"/>
              </a:spcAft>
              <a:buNone/>
            </a:pPr>
            <a:r>
              <a:rPr lang="en" sz="1200"/>
              <a:t>Five day suspension from bus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Fifth offense</a:t>
            </a:r>
            <a:r>
              <a:rPr lang="en" sz="1200"/>
              <a:t> - automatic 10 day suspension from school bus</a:t>
            </a:r>
            <a:endParaRPr sz="1200"/>
          </a:p>
          <a:p>
            <a:pPr indent="0" lvl="0" marL="0" rtl="0" algn="l">
              <a:spcBef>
                <a:spcPts val="0"/>
              </a:spcBef>
              <a:spcAft>
                <a:spcPts val="0"/>
              </a:spcAft>
              <a:buNone/>
            </a:pPr>
            <a:r>
              <a:rPr lang="en" sz="1200"/>
              <a:t>Sixth offense-automatic suspension from school bus for 9 weeks</a:t>
            </a:r>
            <a:endParaRPr sz="1200"/>
          </a:p>
          <a:p>
            <a:pPr indent="0" lvl="0" marL="0" rtl="0" algn="l">
              <a:spcBef>
                <a:spcPts val="0"/>
              </a:spcBef>
              <a:spcAft>
                <a:spcPts val="0"/>
              </a:spcAft>
              <a:buClr>
                <a:schemeClr val="dk1"/>
              </a:buClr>
              <a:buSzPts val="1100"/>
              <a:buFont typeface="Arial"/>
              <a:buNone/>
            </a:pPr>
            <a:r>
              <a:t/>
            </a:r>
            <a:endParaRPr sz="12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46" name="Shape 346"/>
        <p:cNvGrpSpPr/>
        <p:nvPr/>
      </p:nvGrpSpPr>
      <p:grpSpPr>
        <a:xfrm>
          <a:off x="0" y="0"/>
          <a:ext cx="0" cy="0"/>
          <a:chOff x="0" y="0"/>
          <a:chExt cx="0" cy="0"/>
        </a:xfrm>
      </p:grpSpPr>
      <p:sp>
        <p:nvSpPr>
          <p:cNvPr id="347" name="Google Shape;347;p54"/>
          <p:cNvSpPr txBox="1"/>
          <p:nvPr/>
        </p:nvSpPr>
        <p:spPr>
          <a:xfrm>
            <a:off x="2158350" y="1570050"/>
            <a:ext cx="4626600" cy="4761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Merriweather"/>
                <a:ea typeface="Merriweather"/>
                <a:cs typeface="Merriweather"/>
                <a:sym typeface="Merriweather"/>
              </a:rPr>
              <a:t>   </a:t>
            </a:r>
            <a:r>
              <a:rPr b="1" lang="en" sz="1800">
                <a:latin typeface="Merriweather"/>
                <a:ea typeface="Merriweather"/>
                <a:cs typeface="Merriweather"/>
                <a:sym typeface="Merriweather"/>
              </a:rPr>
              <a:t>Driver Education Program Specialist</a:t>
            </a:r>
            <a:endParaRPr b="1" sz="1800">
              <a:latin typeface="Merriweather"/>
              <a:ea typeface="Merriweather"/>
              <a:cs typeface="Merriweather"/>
              <a:sym typeface="Merriweather"/>
            </a:endParaRPr>
          </a:p>
          <a:p>
            <a:pPr indent="0" lvl="0" marL="0" rtl="0" algn="ctr">
              <a:spcBef>
                <a:spcPts val="0"/>
              </a:spcBef>
              <a:spcAft>
                <a:spcPts val="0"/>
              </a:spcAft>
              <a:buNone/>
            </a:pPr>
            <a:r>
              <a:t/>
            </a:r>
            <a:endParaRPr sz="1800">
              <a:solidFill>
                <a:srgbClr val="FFFFFF"/>
              </a:solidFill>
              <a:latin typeface="Cambria"/>
              <a:ea typeface="Cambria"/>
              <a:cs typeface="Cambria"/>
              <a:sym typeface="Cambria"/>
            </a:endParaRPr>
          </a:p>
        </p:txBody>
      </p:sp>
      <p:pic>
        <p:nvPicPr>
          <p:cNvPr descr="school bus happy.gif" id="348" name="Google Shape;348;p54"/>
          <p:cNvPicPr preferRelativeResize="0"/>
          <p:nvPr/>
        </p:nvPicPr>
        <p:blipFill>
          <a:blip r:embed="rId3">
            <a:alphaModFix/>
          </a:blip>
          <a:stretch>
            <a:fillRect/>
          </a:stretch>
        </p:blipFill>
        <p:spPr>
          <a:xfrm>
            <a:off x="3066313" y="2313975"/>
            <a:ext cx="3011375" cy="1172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52" name="Shape 352"/>
        <p:cNvGrpSpPr/>
        <p:nvPr/>
      </p:nvGrpSpPr>
      <p:grpSpPr>
        <a:xfrm>
          <a:off x="0" y="0"/>
          <a:ext cx="0" cy="0"/>
          <a:chOff x="0" y="0"/>
          <a:chExt cx="0" cy="0"/>
        </a:xfrm>
      </p:grpSpPr>
      <p:sp>
        <p:nvSpPr>
          <p:cNvPr id="353" name="Google Shape;353;p55"/>
          <p:cNvSpPr txBox="1"/>
          <p:nvPr/>
        </p:nvSpPr>
        <p:spPr>
          <a:xfrm>
            <a:off x="165800" y="228963"/>
            <a:ext cx="3962400" cy="1325700"/>
          </a:xfrm>
          <a:prstGeom prst="rect">
            <a:avLst/>
          </a:prstGeom>
          <a:solidFill>
            <a:srgbClr val="000000"/>
          </a:solidFill>
          <a:ln>
            <a:noFill/>
          </a:ln>
        </p:spPr>
        <p:txBody>
          <a:bodyPr anchorCtr="0" anchor="b" bIns="45700" lIns="91425" spcFirstLastPara="1" rIns="91425" wrap="square" tIns="45700">
            <a:noAutofit/>
          </a:bodyPr>
          <a:lstStyle/>
          <a:p>
            <a:pPr indent="0" lvl="0" marL="0" rtl="0" algn="l">
              <a:spcBef>
                <a:spcPts val="0"/>
              </a:spcBef>
              <a:spcAft>
                <a:spcPts val="0"/>
              </a:spcAft>
              <a:buNone/>
            </a:pPr>
            <a:br>
              <a:rPr lang="en">
                <a:solidFill>
                  <a:srgbClr val="FFFFFF"/>
                </a:solidFill>
                <a:latin typeface="Arial Narrow"/>
                <a:ea typeface="Arial Narrow"/>
                <a:cs typeface="Arial Narrow"/>
                <a:sym typeface="Arial Narrow"/>
              </a:rPr>
            </a:br>
            <a:endParaRPr>
              <a:solidFill>
                <a:srgbClr val="FFFFFF"/>
              </a:solidFill>
              <a:latin typeface="Arial Narrow"/>
              <a:ea typeface="Arial Narrow"/>
              <a:cs typeface="Arial Narrow"/>
              <a:sym typeface="Arial Narrow"/>
            </a:endParaRPr>
          </a:p>
        </p:txBody>
      </p:sp>
      <p:sp>
        <p:nvSpPr>
          <p:cNvPr id="354" name="Google Shape;354;p55"/>
          <p:cNvSpPr txBox="1"/>
          <p:nvPr/>
        </p:nvSpPr>
        <p:spPr>
          <a:xfrm>
            <a:off x="609575" y="940100"/>
            <a:ext cx="5715000" cy="4137600"/>
          </a:xfrm>
          <a:prstGeom prst="rect">
            <a:avLst/>
          </a:prstGeom>
          <a:solidFill>
            <a:srgbClr val="CCCCCC"/>
          </a:solidFill>
          <a:ln>
            <a:noFill/>
          </a:ln>
        </p:spPr>
        <p:txBody>
          <a:bodyPr anchorCtr="0" anchor="t" bIns="45700" lIns="91425" spcFirstLastPara="1" rIns="91425" wrap="square" tIns="45700">
            <a:noAutofit/>
          </a:bodyPr>
          <a:lstStyle/>
          <a:p>
            <a:pPr indent="-324485" lvl="0" marL="342900" rtl="0" algn="l">
              <a:lnSpc>
                <a:spcPct val="80000"/>
              </a:lnSpc>
              <a:spcBef>
                <a:spcPts val="0"/>
              </a:spcBef>
              <a:spcAft>
                <a:spcPts val="0"/>
              </a:spcAft>
              <a:buClr>
                <a:srgbClr val="000000"/>
              </a:buClr>
              <a:buSzPts val="1400"/>
              <a:buFont typeface="Cambria"/>
              <a:buChar char="•"/>
            </a:pPr>
            <a:r>
              <a:rPr lang="en">
                <a:latin typeface="Cambria"/>
                <a:ea typeface="Cambria"/>
                <a:cs typeface="Cambria"/>
                <a:sym typeface="Cambria"/>
              </a:rPr>
              <a:t>Activate amber warning lights 300 feet in advance of the passenger stop. </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Come to a complete stop. </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If students have to cross, hold left palm up to signal the students to wait.</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Activate red lights (using middle position if there is a 3 position switch).</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When safe, open door, give “thumbs up”, signaling students it’s okay to cross and then point in the direction they are walking to cross the street. Make sure they also check for traffic.</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Count, watch and recount students.</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When students are safe, close the door. </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Check all mirrors from left to right for students and traffic. </a:t>
            </a:r>
            <a:endParaRPr>
              <a:latin typeface="Cambria"/>
              <a:ea typeface="Cambria"/>
              <a:cs typeface="Cambria"/>
              <a:sym typeface="Cambria"/>
            </a:endParaRPr>
          </a:p>
          <a:p>
            <a:pPr indent="-324485" lvl="0" marL="342900" rtl="0" algn="l">
              <a:lnSpc>
                <a:spcPct val="80000"/>
              </a:lnSpc>
              <a:spcBef>
                <a:spcPts val="938"/>
              </a:spcBef>
              <a:spcAft>
                <a:spcPts val="0"/>
              </a:spcAft>
              <a:buClr>
                <a:srgbClr val="000000"/>
              </a:buClr>
              <a:buSzPts val="1400"/>
              <a:buFont typeface="Cambria"/>
              <a:buChar char="•"/>
            </a:pPr>
            <a:r>
              <a:rPr lang="en">
                <a:latin typeface="Cambria"/>
                <a:ea typeface="Cambria"/>
                <a:cs typeface="Cambria"/>
                <a:sym typeface="Cambria"/>
              </a:rPr>
              <a:t>Proceed slowly while checking for students. </a:t>
            </a:r>
            <a:endParaRPr>
              <a:latin typeface="Cambria"/>
              <a:ea typeface="Cambria"/>
              <a:cs typeface="Cambria"/>
              <a:sym typeface="Cambria"/>
            </a:endParaRPr>
          </a:p>
          <a:p>
            <a:pPr indent="0" lvl="0" marL="0" rtl="0" algn="l">
              <a:lnSpc>
                <a:spcPct val="80000"/>
              </a:lnSpc>
              <a:spcBef>
                <a:spcPts val="938"/>
              </a:spcBef>
              <a:spcAft>
                <a:spcPts val="0"/>
              </a:spcAft>
              <a:buNone/>
            </a:pPr>
            <a:r>
              <a:t/>
            </a:r>
            <a:endParaRPr sz="800">
              <a:latin typeface="Cambria"/>
              <a:ea typeface="Cambria"/>
              <a:cs typeface="Cambria"/>
              <a:sym typeface="Cambria"/>
            </a:endParaRPr>
          </a:p>
          <a:p>
            <a:pPr indent="0" lvl="0" marL="0" rtl="0" algn="l">
              <a:spcBef>
                <a:spcPts val="0"/>
              </a:spcBef>
              <a:spcAft>
                <a:spcPts val="0"/>
              </a:spcAft>
              <a:buNone/>
            </a:pPr>
            <a:r>
              <a:rPr lang="en" sz="1700">
                <a:latin typeface="Cambria"/>
                <a:ea typeface="Cambria"/>
                <a:cs typeface="Cambria"/>
                <a:sym typeface="Cambria"/>
              </a:rPr>
              <a:t>IF IT IS DARK, TURN ON INTERIOR LIGHT SO STUDENTS CAN SEE YOUR SIGNAL.</a:t>
            </a:r>
            <a:endParaRPr sz="1700">
              <a:latin typeface="Cambria"/>
              <a:ea typeface="Cambria"/>
              <a:cs typeface="Cambria"/>
              <a:sym typeface="Cambria"/>
            </a:endParaRPr>
          </a:p>
          <a:p>
            <a:pPr indent="0" lvl="0" marL="0" rtl="0" algn="l">
              <a:spcBef>
                <a:spcPts val="0"/>
              </a:spcBef>
              <a:spcAft>
                <a:spcPts val="0"/>
              </a:spcAft>
              <a:buNone/>
            </a:pPr>
            <a:r>
              <a:t/>
            </a:r>
            <a:endParaRPr sz="1700">
              <a:latin typeface="Arial Narrow"/>
              <a:ea typeface="Arial Narrow"/>
              <a:cs typeface="Arial Narrow"/>
              <a:sym typeface="Arial Narrow"/>
            </a:endParaRPr>
          </a:p>
          <a:p>
            <a:pPr indent="0" lvl="0" marL="0" rtl="0" algn="ctr">
              <a:spcBef>
                <a:spcPts val="0"/>
              </a:spcBef>
              <a:spcAft>
                <a:spcPts val="0"/>
              </a:spcAft>
              <a:buNone/>
            </a:pPr>
            <a:r>
              <a:t/>
            </a:r>
            <a:endParaRPr sz="1700">
              <a:solidFill>
                <a:srgbClr val="FFFFFF"/>
              </a:solidFill>
              <a:latin typeface="Arial Narrow"/>
              <a:ea typeface="Arial Narrow"/>
              <a:cs typeface="Arial Narrow"/>
              <a:sym typeface="Arial Narrow"/>
            </a:endParaRPr>
          </a:p>
        </p:txBody>
      </p:sp>
      <p:pic>
        <p:nvPicPr>
          <p:cNvPr descr="J:\FPS\FIN\TRAN\STOPARM\ImprovedLoadingProcedures\TrainingMaterials\DriverCardMorning.jpg" id="355" name="Google Shape;355;p55"/>
          <p:cNvPicPr preferRelativeResize="0"/>
          <p:nvPr/>
        </p:nvPicPr>
        <p:blipFill rotWithShape="1">
          <a:blip r:embed="rId3">
            <a:alphaModFix/>
          </a:blip>
          <a:srcRect b="0" l="0" r="0" t="0"/>
          <a:stretch/>
        </p:blipFill>
        <p:spPr>
          <a:xfrm>
            <a:off x="6647350" y="95250"/>
            <a:ext cx="2039400" cy="4953000"/>
          </a:xfrm>
          <a:prstGeom prst="rect">
            <a:avLst/>
          </a:prstGeom>
          <a:noFill/>
          <a:ln>
            <a:noFill/>
          </a:ln>
        </p:spPr>
      </p:pic>
      <p:sp>
        <p:nvSpPr>
          <p:cNvPr id="356" name="Google Shape;356;p55"/>
          <p:cNvSpPr txBox="1"/>
          <p:nvPr/>
        </p:nvSpPr>
        <p:spPr>
          <a:xfrm>
            <a:off x="824344" y="6095999"/>
            <a:ext cx="7862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Narrow"/>
              <a:ea typeface="Arial Narrow"/>
              <a:cs typeface="Arial Narrow"/>
              <a:sym typeface="Arial Narrow"/>
            </a:endParaRPr>
          </a:p>
        </p:txBody>
      </p:sp>
      <p:sp>
        <p:nvSpPr>
          <p:cNvPr id="357" name="Google Shape;357;p55"/>
          <p:cNvSpPr txBox="1"/>
          <p:nvPr/>
        </p:nvSpPr>
        <p:spPr>
          <a:xfrm>
            <a:off x="262725" y="354450"/>
            <a:ext cx="3824400" cy="3837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Cambria"/>
                <a:ea typeface="Cambria"/>
                <a:cs typeface="Cambria"/>
                <a:sym typeface="Cambria"/>
              </a:rPr>
              <a:t>DRIVER’S </a:t>
            </a:r>
            <a:r>
              <a:rPr b="1" lang="en" sz="1700" u="sng">
                <a:solidFill>
                  <a:srgbClr val="FFFFFF"/>
                </a:solidFill>
                <a:latin typeface="Cambria"/>
                <a:ea typeface="Cambria"/>
                <a:cs typeface="Cambria"/>
                <a:sym typeface="Cambria"/>
              </a:rPr>
              <a:t>MORNING</a:t>
            </a:r>
            <a:r>
              <a:rPr b="1" lang="en" sz="1700">
                <a:solidFill>
                  <a:srgbClr val="FFFFFF"/>
                </a:solidFill>
                <a:latin typeface="Cambria"/>
                <a:ea typeface="Cambria"/>
                <a:cs typeface="Cambria"/>
                <a:sym typeface="Cambria"/>
              </a:rPr>
              <a:t> INSTRUCTIONS</a:t>
            </a:r>
            <a:endParaRPr b="1" sz="1700">
              <a:solidFill>
                <a:srgbClr val="FFFFFF"/>
              </a:solidFill>
              <a:latin typeface="Cambria"/>
              <a:ea typeface="Cambria"/>
              <a:cs typeface="Cambria"/>
              <a:sym typeface="Cambria"/>
            </a:endParaRPr>
          </a:p>
        </p:txBody>
      </p:sp>
      <p:sp>
        <p:nvSpPr>
          <p:cNvPr id="358" name="Google Shape;358;p55"/>
          <p:cNvSpPr txBox="1"/>
          <p:nvPr/>
        </p:nvSpPr>
        <p:spPr>
          <a:xfrm>
            <a:off x="4615900" y="515925"/>
            <a:ext cx="1992300" cy="368700"/>
          </a:xfrm>
          <a:prstGeom prst="rect">
            <a:avLst/>
          </a:prstGeom>
          <a:solidFill>
            <a:srgbClr val="B7B7B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b="1" lang="en" sz="1600"/>
              <a:t>  </a:t>
            </a:r>
            <a:r>
              <a:rPr b="1" lang="en" sz="1600">
                <a:solidFill>
                  <a:srgbClr val="0000FF"/>
                </a:solidFill>
              </a:rPr>
              <a:t> </a:t>
            </a:r>
            <a:r>
              <a:rPr b="1" lang="en" sz="1600" u="sng">
                <a:solidFill>
                  <a:srgbClr val="0000FF"/>
                </a:solidFill>
                <a:hlinkClick r:id="rId4">
                  <a:extLst>
                    <a:ext uri="{A12FA001-AC4F-418D-AE19-62706E023703}">
                      <ahyp:hlinkClr val="tx"/>
                    </a:ext>
                  </a:extLst>
                </a:hlinkClick>
              </a:rPr>
              <a:t> VIDEO</a:t>
            </a:r>
            <a:endParaRPr b="1" sz="1600" u="sng">
              <a:solidFill>
                <a:srgbClr val="0000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62" name="Shape 362"/>
        <p:cNvGrpSpPr/>
        <p:nvPr/>
      </p:nvGrpSpPr>
      <p:grpSpPr>
        <a:xfrm>
          <a:off x="0" y="0"/>
          <a:ext cx="0" cy="0"/>
          <a:chOff x="0" y="0"/>
          <a:chExt cx="0" cy="0"/>
        </a:xfrm>
      </p:grpSpPr>
      <p:sp>
        <p:nvSpPr>
          <p:cNvPr id="363" name="Google Shape;363;p56"/>
          <p:cNvSpPr txBox="1"/>
          <p:nvPr>
            <p:ph type="title"/>
          </p:nvPr>
        </p:nvSpPr>
        <p:spPr>
          <a:xfrm>
            <a:off x="75675" y="205500"/>
            <a:ext cx="4283700" cy="1136100"/>
          </a:xfrm>
          <a:prstGeom prst="rect">
            <a:avLst/>
          </a:prstGeom>
          <a:solidFill>
            <a:srgbClr val="000000"/>
          </a:solidFill>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6"/>
          <p:cNvSpPr txBox="1"/>
          <p:nvPr>
            <p:ph idx="1" type="body"/>
          </p:nvPr>
        </p:nvSpPr>
        <p:spPr>
          <a:xfrm>
            <a:off x="298850" y="1067525"/>
            <a:ext cx="6359400" cy="4002000"/>
          </a:xfrm>
          <a:prstGeom prst="rect">
            <a:avLst/>
          </a:prstGeom>
          <a:solidFill>
            <a:srgbClr val="CCCCCC"/>
          </a:solidFill>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Activate amber warning lights 300 feet in advance of the passenger stop.</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Come to a complete stop .</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Activate red lights (using middle position if there is a position switch).</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With door open, remind students to look both ways while exiting the bus and to look for your signal if crossing.</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If students have to cross, hold right palm up for students to wait.</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When safe give a “thumbs up” which signals the students it's okay to cross and then point in the direction they are walking to cross the street. Make sure THEY also check for traffic.</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Complete the process.</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 Count, watch, and recount the students that have exited your bus.</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Close door (when students are in a safe area).</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Check all mirrors for students and traffic.</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Proceed slowly while checking for students.</a:t>
            </a:r>
            <a:endParaRPr sz="1300">
              <a:solidFill>
                <a:srgbClr val="000000"/>
              </a:solidFill>
              <a:latin typeface="Cambria"/>
              <a:ea typeface="Cambria"/>
              <a:cs typeface="Cambria"/>
              <a:sym typeface="Cambria"/>
            </a:endParaRPr>
          </a:p>
          <a:p>
            <a:pPr indent="-311150" lvl="0" marL="457200" rtl="0" algn="l">
              <a:spcBef>
                <a:spcPts val="0"/>
              </a:spcBef>
              <a:spcAft>
                <a:spcPts val="0"/>
              </a:spcAft>
              <a:buClr>
                <a:srgbClr val="000000"/>
              </a:buClr>
              <a:buSzPts val="1300"/>
              <a:buFont typeface="Cambria"/>
              <a:buChar char="●"/>
            </a:pPr>
            <a:r>
              <a:rPr lang="en" sz="1300">
                <a:solidFill>
                  <a:srgbClr val="000000"/>
                </a:solidFill>
                <a:latin typeface="Cambria"/>
                <a:ea typeface="Cambria"/>
                <a:cs typeface="Cambria"/>
                <a:sym typeface="Cambria"/>
              </a:rPr>
              <a:t>If it is dark, turn on interior lights so that students can see your hands.</a:t>
            </a:r>
            <a:endParaRPr sz="1300">
              <a:solidFill>
                <a:srgbClr val="000000"/>
              </a:solidFill>
              <a:latin typeface="Cambria"/>
              <a:ea typeface="Cambria"/>
              <a:cs typeface="Cambria"/>
              <a:sym typeface="Cambria"/>
            </a:endParaRPr>
          </a:p>
          <a:p>
            <a:pPr indent="0" lvl="0" marL="0" rtl="0" algn="l">
              <a:spcBef>
                <a:spcPts val="1600"/>
              </a:spcBef>
              <a:spcAft>
                <a:spcPts val="1600"/>
              </a:spcAft>
              <a:buNone/>
            </a:pPr>
            <a:r>
              <a:rPr b="1" lang="en" sz="1300">
                <a:solidFill>
                  <a:srgbClr val="000000"/>
                </a:solidFill>
                <a:latin typeface="Cambria"/>
                <a:ea typeface="Cambria"/>
                <a:cs typeface="Cambria"/>
                <a:sym typeface="Cambria"/>
              </a:rPr>
              <a:t>SOUND HORN </a:t>
            </a:r>
            <a:r>
              <a:rPr lang="en" sz="1300">
                <a:solidFill>
                  <a:srgbClr val="000000"/>
                </a:solidFill>
                <a:latin typeface="Cambria"/>
                <a:ea typeface="Cambria"/>
                <a:cs typeface="Cambria"/>
                <a:sym typeface="Cambria"/>
              </a:rPr>
              <a:t>if students are in danger!</a:t>
            </a:r>
            <a:endParaRPr sz="1300">
              <a:solidFill>
                <a:srgbClr val="000000"/>
              </a:solidFill>
              <a:latin typeface="Cambria"/>
              <a:ea typeface="Cambria"/>
              <a:cs typeface="Cambria"/>
              <a:sym typeface="Cambria"/>
            </a:endParaRPr>
          </a:p>
        </p:txBody>
      </p:sp>
      <p:sp>
        <p:nvSpPr>
          <p:cNvPr id="365" name="Google Shape;365;p56"/>
          <p:cNvSpPr txBox="1"/>
          <p:nvPr/>
        </p:nvSpPr>
        <p:spPr>
          <a:xfrm>
            <a:off x="221025" y="417625"/>
            <a:ext cx="39930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Cambria"/>
                <a:ea typeface="Cambria"/>
                <a:cs typeface="Cambria"/>
                <a:sym typeface="Cambria"/>
              </a:rPr>
              <a:t>DRIVER’S </a:t>
            </a:r>
            <a:r>
              <a:rPr b="1" lang="en" sz="1700" u="sng">
                <a:solidFill>
                  <a:srgbClr val="FFFFFF"/>
                </a:solidFill>
                <a:latin typeface="Cambria"/>
                <a:ea typeface="Cambria"/>
                <a:cs typeface="Cambria"/>
                <a:sym typeface="Cambria"/>
              </a:rPr>
              <a:t>AFTERNOON</a:t>
            </a:r>
            <a:r>
              <a:rPr b="1" lang="en" sz="1700">
                <a:solidFill>
                  <a:srgbClr val="FFFFFF"/>
                </a:solidFill>
                <a:latin typeface="Cambria"/>
                <a:ea typeface="Cambria"/>
                <a:cs typeface="Cambria"/>
                <a:sym typeface="Cambria"/>
              </a:rPr>
              <a:t> INSTRUCTIONS</a:t>
            </a:r>
            <a:endParaRPr b="1" sz="1700">
              <a:solidFill>
                <a:srgbClr val="FFFFFF"/>
              </a:solidFill>
              <a:latin typeface="Cambria"/>
              <a:ea typeface="Cambria"/>
              <a:cs typeface="Cambria"/>
              <a:sym typeface="Cambria"/>
            </a:endParaRPr>
          </a:p>
          <a:p>
            <a:pPr indent="0" lvl="0" marL="0" rtl="0" algn="l">
              <a:spcBef>
                <a:spcPts val="0"/>
              </a:spcBef>
              <a:spcAft>
                <a:spcPts val="0"/>
              </a:spcAft>
              <a:buNone/>
            </a:pPr>
            <a:r>
              <a:t/>
            </a:r>
            <a:endParaRPr b="1" sz="1200">
              <a:solidFill>
                <a:srgbClr val="FFFFFF"/>
              </a:solidFill>
            </a:endParaRPr>
          </a:p>
        </p:txBody>
      </p:sp>
      <p:pic>
        <p:nvPicPr>
          <p:cNvPr descr="J:\FPS\FIN\TRAN\STOPARM\ImprovedLoadingProcedures\TrainingMaterials\DriverCardAfternoon.jpg" id="366" name="Google Shape;366;p56"/>
          <p:cNvPicPr preferRelativeResize="0"/>
          <p:nvPr/>
        </p:nvPicPr>
        <p:blipFill rotWithShape="1">
          <a:blip r:embed="rId3">
            <a:alphaModFix/>
          </a:blip>
          <a:srcRect b="0" l="0" r="0" t="0"/>
          <a:stretch/>
        </p:blipFill>
        <p:spPr>
          <a:xfrm>
            <a:off x="6787500" y="266700"/>
            <a:ext cx="2008200" cy="4876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70" name="Shape 370"/>
        <p:cNvGrpSpPr/>
        <p:nvPr/>
      </p:nvGrpSpPr>
      <p:grpSpPr>
        <a:xfrm>
          <a:off x="0" y="0"/>
          <a:ext cx="0" cy="0"/>
          <a:chOff x="0" y="0"/>
          <a:chExt cx="0" cy="0"/>
        </a:xfrm>
      </p:grpSpPr>
      <p:sp>
        <p:nvSpPr>
          <p:cNvPr id="371" name="Google Shape;371;p57"/>
          <p:cNvSpPr txBox="1"/>
          <p:nvPr>
            <p:ph type="title"/>
          </p:nvPr>
        </p:nvSpPr>
        <p:spPr>
          <a:xfrm>
            <a:off x="1668550" y="389700"/>
            <a:ext cx="5637000" cy="10725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Count and Recount</a:t>
            </a:r>
            <a:endParaRPr>
              <a:solidFill>
                <a:srgbClr val="FFFFFF"/>
              </a:solidFill>
              <a:latin typeface="Cambria"/>
              <a:ea typeface="Cambria"/>
              <a:cs typeface="Cambria"/>
              <a:sym typeface="Cambria"/>
            </a:endParaRPr>
          </a:p>
        </p:txBody>
      </p:sp>
      <p:sp>
        <p:nvSpPr>
          <p:cNvPr id="372" name="Google Shape;372;p57"/>
          <p:cNvSpPr txBox="1"/>
          <p:nvPr>
            <p:ph idx="1" type="body"/>
          </p:nvPr>
        </p:nvSpPr>
        <p:spPr>
          <a:xfrm>
            <a:off x="361100" y="1361025"/>
            <a:ext cx="8520600" cy="3430500"/>
          </a:xfrm>
          <a:prstGeom prst="rect">
            <a:avLst/>
          </a:prstGeom>
          <a:solidFill>
            <a:srgbClr val="B7B7B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Cambria"/>
              <a:ea typeface="Cambria"/>
              <a:cs typeface="Cambria"/>
              <a:sym typeface="Cambria"/>
            </a:endParaRPr>
          </a:p>
          <a:p>
            <a:pPr indent="-368300" lvl="0" marL="457200" rtl="0" algn="l">
              <a:spcBef>
                <a:spcPts val="160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Counting and recounting the students as they get on and off of the bus could save the life of a child.</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Count the number of students at the stop.</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Count the number of students entering the bus.</a:t>
            </a:r>
            <a:endParaRPr sz="2200">
              <a:solidFill>
                <a:srgbClr val="000000"/>
              </a:solidFill>
              <a:latin typeface="Cambria"/>
              <a:ea typeface="Cambria"/>
              <a:cs typeface="Cambria"/>
              <a:sym typeface="Cambria"/>
            </a:endParaRPr>
          </a:p>
          <a:p>
            <a:pPr indent="-368300" lvl="0" marL="457200" rtl="0" algn="l">
              <a:spcBef>
                <a:spcPts val="0"/>
              </a:spcBef>
              <a:spcAft>
                <a:spcPts val="0"/>
              </a:spcAft>
              <a:buClr>
                <a:srgbClr val="000000"/>
              </a:buClr>
              <a:buSzPts val="2200"/>
              <a:buFont typeface="Cambria"/>
              <a:buChar char="●"/>
            </a:pPr>
            <a:r>
              <a:rPr lang="en" sz="2200">
                <a:solidFill>
                  <a:srgbClr val="000000"/>
                </a:solidFill>
                <a:latin typeface="Cambria"/>
                <a:ea typeface="Cambria"/>
                <a:cs typeface="Cambria"/>
                <a:sym typeface="Cambria"/>
              </a:rPr>
              <a:t>If the numbers do not match, secure the bus and look for the child.  Look under and around the bus for any students.</a:t>
            </a:r>
            <a:endParaRPr sz="2200">
              <a:solidFill>
                <a:srgbClr val="000000"/>
              </a:solidFill>
              <a:latin typeface="Cambria"/>
              <a:ea typeface="Cambria"/>
              <a:cs typeface="Cambria"/>
              <a:sym typeface="Cambri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76" name="Shape 376"/>
        <p:cNvGrpSpPr/>
        <p:nvPr/>
      </p:nvGrpSpPr>
      <p:grpSpPr>
        <a:xfrm>
          <a:off x="0" y="0"/>
          <a:ext cx="0" cy="0"/>
          <a:chOff x="0" y="0"/>
          <a:chExt cx="0" cy="0"/>
        </a:xfrm>
      </p:grpSpPr>
      <p:sp>
        <p:nvSpPr>
          <p:cNvPr id="377" name="Google Shape;377;p58"/>
          <p:cNvSpPr txBox="1"/>
          <p:nvPr>
            <p:ph type="title"/>
          </p:nvPr>
        </p:nvSpPr>
        <p:spPr>
          <a:xfrm>
            <a:off x="311700" y="302325"/>
            <a:ext cx="8520600" cy="572700"/>
          </a:xfrm>
          <a:prstGeom prst="rect">
            <a:avLst/>
          </a:prstGeom>
          <a:solidFill>
            <a:srgbClr val="B7B7B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Loading and Unloading Students </a:t>
            </a:r>
            <a:endParaRPr b="1">
              <a:solidFill>
                <a:srgbClr val="000000"/>
              </a:solidFill>
              <a:latin typeface="Cambria"/>
              <a:ea typeface="Cambria"/>
              <a:cs typeface="Cambria"/>
              <a:sym typeface="Cambria"/>
            </a:endParaRPr>
          </a:p>
        </p:txBody>
      </p:sp>
      <p:pic>
        <p:nvPicPr>
          <p:cNvPr id="378" name="Google Shape;378;p58"/>
          <p:cNvPicPr preferRelativeResize="0"/>
          <p:nvPr/>
        </p:nvPicPr>
        <p:blipFill>
          <a:blip r:embed="rId3">
            <a:alphaModFix/>
          </a:blip>
          <a:stretch>
            <a:fillRect/>
          </a:stretch>
        </p:blipFill>
        <p:spPr>
          <a:xfrm>
            <a:off x="1120525" y="1209663"/>
            <a:ext cx="2819400" cy="2724150"/>
          </a:xfrm>
          <a:prstGeom prst="rect">
            <a:avLst/>
          </a:prstGeom>
          <a:noFill/>
          <a:ln>
            <a:noFill/>
          </a:ln>
        </p:spPr>
      </p:pic>
      <p:pic>
        <p:nvPicPr>
          <p:cNvPr id="379" name="Google Shape;379;p58"/>
          <p:cNvPicPr preferRelativeResize="0"/>
          <p:nvPr/>
        </p:nvPicPr>
        <p:blipFill>
          <a:blip r:embed="rId4">
            <a:alphaModFix/>
          </a:blip>
          <a:stretch>
            <a:fillRect/>
          </a:stretch>
        </p:blipFill>
        <p:spPr>
          <a:xfrm>
            <a:off x="5062975" y="1268913"/>
            <a:ext cx="2857500" cy="2605675"/>
          </a:xfrm>
          <a:prstGeom prst="rect">
            <a:avLst/>
          </a:prstGeom>
          <a:noFill/>
          <a:ln>
            <a:noFill/>
          </a:ln>
        </p:spPr>
      </p:pic>
      <p:sp>
        <p:nvSpPr>
          <p:cNvPr id="380" name="Google Shape;380;p58"/>
          <p:cNvSpPr txBox="1"/>
          <p:nvPr/>
        </p:nvSpPr>
        <p:spPr>
          <a:xfrm>
            <a:off x="949525" y="4076375"/>
            <a:ext cx="3161400" cy="10170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You should never pass a bus that is loading or unloading.  This includes at bus stops and at the schools!</a:t>
            </a:r>
            <a:endParaRPr sz="1200">
              <a:latin typeface="Cambria"/>
              <a:ea typeface="Cambria"/>
              <a:cs typeface="Cambria"/>
              <a:sym typeface="Cambria"/>
            </a:endParaRPr>
          </a:p>
        </p:txBody>
      </p:sp>
      <p:sp>
        <p:nvSpPr>
          <p:cNvPr id="381" name="Google Shape;381;p58"/>
          <p:cNvSpPr txBox="1"/>
          <p:nvPr/>
        </p:nvSpPr>
        <p:spPr>
          <a:xfrm>
            <a:off x="4972675" y="4076375"/>
            <a:ext cx="3161400" cy="9621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Be sure that students are at least 15 to 20 feet away from the bus before closing the door!  Check all 6 mirrors to make sure that a student has not come back to the bus!</a:t>
            </a:r>
            <a:endParaRPr sz="1200">
              <a:latin typeface="Cambria"/>
              <a:ea typeface="Cambria"/>
              <a:cs typeface="Cambria"/>
              <a:sym typeface="Cambri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85" name="Shape 385"/>
        <p:cNvGrpSpPr/>
        <p:nvPr/>
      </p:nvGrpSpPr>
      <p:grpSpPr>
        <a:xfrm>
          <a:off x="0" y="0"/>
          <a:ext cx="0" cy="0"/>
          <a:chOff x="0" y="0"/>
          <a:chExt cx="0" cy="0"/>
        </a:xfrm>
      </p:grpSpPr>
      <p:sp>
        <p:nvSpPr>
          <p:cNvPr id="386" name="Google Shape;386;p59"/>
          <p:cNvSpPr txBox="1"/>
          <p:nvPr>
            <p:ph type="title"/>
          </p:nvPr>
        </p:nvSpPr>
        <p:spPr>
          <a:xfrm>
            <a:off x="223900" y="66325"/>
            <a:ext cx="8520600" cy="4989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Loading and Unloading</a:t>
            </a:r>
            <a:endParaRPr b="1">
              <a:solidFill>
                <a:srgbClr val="FFFFFF"/>
              </a:solidFill>
            </a:endParaRPr>
          </a:p>
        </p:txBody>
      </p:sp>
      <p:sp>
        <p:nvSpPr>
          <p:cNvPr id="387" name="Google Shape;387;p59"/>
          <p:cNvSpPr txBox="1"/>
          <p:nvPr>
            <p:ph idx="1" type="body"/>
          </p:nvPr>
        </p:nvSpPr>
        <p:spPr>
          <a:xfrm>
            <a:off x="223900" y="639025"/>
            <a:ext cx="4562100" cy="4350000"/>
          </a:xfrm>
          <a:prstGeom prst="rect">
            <a:avLst/>
          </a:prstGeom>
          <a:solidFill>
            <a:srgbClr val="CCCCCC"/>
          </a:solidFill>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When stopping, you should make a full stop at least 10 feet away from students.</a:t>
            </a:r>
            <a:endParaRPr sz="1600">
              <a:solidFill>
                <a:srgbClr val="000000"/>
              </a:solidFill>
            </a:endParaRPr>
          </a:p>
          <a:p>
            <a:pPr indent="0" lvl="0" marL="0" rtl="0" algn="l">
              <a:spcBef>
                <a:spcPts val="1600"/>
              </a:spcBef>
              <a:spcAft>
                <a:spcPts val="0"/>
              </a:spcAft>
              <a:buNone/>
            </a:pPr>
            <a:r>
              <a:rPr lang="en" sz="1600">
                <a:solidFill>
                  <a:srgbClr val="000000"/>
                </a:solidFill>
              </a:rPr>
              <a:t>This keeps children where you can see them.</a:t>
            </a:r>
            <a:endParaRPr sz="1600">
              <a:solidFill>
                <a:srgbClr val="000000"/>
              </a:solidFill>
            </a:endParaRPr>
          </a:p>
          <a:p>
            <a:pPr indent="0" lvl="0" marL="0" rtl="0" algn="l">
              <a:spcBef>
                <a:spcPts val="1600"/>
              </a:spcBef>
              <a:spcAft>
                <a:spcPts val="0"/>
              </a:spcAft>
              <a:buNone/>
            </a:pPr>
            <a:r>
              <a:rPr lang="en" sz="1600">
                <a:solidFill>
                  <a:srgbClr val="000000"/>
                </a:solidFill>
              </a:rPr>
              <a:t>Place transmission in park or neutral and set the parking brake at each stop.</a:t>
            </a:r>
            <a:endParaRPr sz="1600">
              <a:solidFill>
                <a:srgbClr val="000000"/>
              </a:solidFill>
            </a:endParaRPr>
          </a:p>
          <a:p>
            <a:pPr indent="0" lvl="0" marL="0" rtl="0" algn="l">
              <a:spcBef>
                <a:spcPts val="1600"/>
              </a:spcBef>
              <a:spcAft>
                <a:spcPts val="0"/>
              </a:spcAft>
              <a:buNone/>
            </a:pPr>
            <a:r>
              <a:rPr lang="en" sz="1600">
                <a:solidFill>
                  <a:srgbClr val="000000"/>
                </a:solidFill>
              </a:rPr>
              <a:t>Activate red lights when traffic is at a safe distance.</a:t>
            </a:r>
            <a:endParaRPr sz="1600">
              <a:solidFill>
                <a:srgbClr val="000000"/>
              </a:solidFill>
            </a:endParaRPr>
          </a:p>
          <a:p>
            <a:pPr indent="0" lvl="0" marL="0" rtl="0" algn="l">
              <a:spcBef>
                <a:spcPts val="1600"/>
              </a:spcBef>
              <a:spcAft>
                <a:spcPts val="0"/>
              </a:spcAft>
              <a:buNone/>
            </a:pPr>
            <a:r>
              <a:rPr lang="en" sz="1600">
                <a:solidFill>
                  <a:srgbClr val="000000"/>
                </a:solidFill>
              </a:rPr>
              <a:t>Ensure stop arm is extended. </a:t>
            </a:r>
            <a:endParaRPr sz="1600">
              <a:solidFill>
                <a:srgbClr val="000000"/>
              </a:solidFill>
            </a:endParaRPr>
          </a:p>
          <a:p>
            <a:pPr indent="0" lvl="0" marL="0" rtl="0" algn="l">
              <a:spcBef>
                <a:spcPts val="1600"/>
              </a:spcBef>
              <a:spcAft>
                <a:spcPts val="0"/>
              </a:spcAft>
              <a:buNone/>
            </a:pPr>
            <a:r>
              <a:rPr lang="en" sz="1600">
                <a:solidFill>
                  <a:srgbClr val="000000"/>
                </a:solidFill>
              </a:rPr>
              <a:t>Finally, make a last check to see that traffic has stopped before opening the door and signaling students to approach.</a:t>
            </a:r>
            <a:endParaRPr sz="1600">
              <a:solidFill>
                <a:srgbClr val="000000"/>
              </a:solidFill>
            </a:endParaRPr>
          </a:p>
          <a:p>
            <a:pPr indent="0" lvl="0" marL="0" rtl="0" algn="l">
              <a:spcBef>
                <a:spcPts val="1600"/>
              </a:spcBef>
              <a:spcAft>
                <a:spcPts val="1600"/>
              </a:spcAft>
              <a:buNone/>
            </a:pPr>
            <a:r>
              <a:t/>
            </a:r>
            <a:endParaRPr sz="1200">
              <a:solidFill>
                <a:srgbClr val="FFFFFF"/>
              </a:solidFill>
            </a:endParaRPr>
          </a:p>
        </p:txBody>
      </p:sp>
      <p:pic>
        <p:nvPicPr>
          <p:cNvPr id="388" name="Google Shape;388;p59"/>
          <p:cNvPicPr preferRelativeResize="0"/>
          <p:nvPr/>
        </p:nvPicPr>
        <p:blipFill>
          <a:blip r:embed="rId3">
            <a:alphaModFix/>
          </a:blip>
          <a:stretch>
            <a:fillRect/>
          </a:stretch>
        </p:blipFill>
        <p:spPr>
          <a:xfrm>
            <a:off x="5333200" y="639025"/>
            <a:ext cx="2857500" cy="42386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392" name="Shape 392"/>
        <p:cNvGrpSpPr/>
        <p:nvPr/>
      </p:nvGrpSpPr>
      <p:grpSpPr>
        <a:xfrm>
          <a:off x="0" y="0"/>
          <a:ext cx="0" cy="0"/>
          <a:chOff x="0" y="0"/>
          <a:chExt cx="0" cy="0"/>
        </a:xfrm>
      </p:grpSpPr>
      <p:sp>
        <p:nvSpPr>
          <p:cNvPr id="393" name="Google Shape;393;p60"/>
          <p:cNvSpPr txBox="1"/>
          <p:nvPr>
            <p:ph type="title"/>
          </p:nvPr>
        </p:nvSpPr>
        <p:spPr>
          <a:xfrm>
            <a:off x="1295300" y="483450"/>
            <a:ext cx="6291000" cy="5727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Cambria"/>
                <a:ea typeface="Cambria"/>
                <a:cs typeface="Cambria"/>
                <a:sym typeface="Cambria"/>
              </a:rPr>
              <a:t>RAILROAD CROSSINGS</a:t>
            </a:r>
            <a:endParaRPr b="1">
              <a:solidFill>
                <a:srgbClr val="FFFFFF"/>
              </a:solidFill>
              <a:latin typeface="Cambria"/>
              <a:ea typeface="Cambria"/>
              <a:cs typeface="Cambria"/>
              <a:sym typeface="Cambria"/>
            </a:endParaRPr>
          </a:p>
        </p:txBody>
      </p:sp>
      <p:sp>
        <p:nvSpPr>
          <p:cNvPr id="394" name="Google Shape;394;p60"/>
          <p:cNvSpPr txBox="1"/>
          <p:nvPr>
            <p:ph idx="1" type="body"/>
          </p:nvPr>
        </p:nvSpPr>
        <p:spPr>
          <a:xfrm>
            <a:off x="652000" y="1185400"/>
            <a:ext cx="7734600" cy="3416400"/>
          </a:xfrm>
          <a:prstGeom prst="rect">
            <a:avLst/>
          </a:prstGeom>
          <a:solidFill>
            <a:srgbClr val="CCCC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solidFill>
                <a:srgbClr val="F3F3F3"/>
              </a:solidFill>
              <a:latin typeface="Cambria"/>
              <a:ea typeface="Cambria"/>
              <a:cs typeface="Cambria"/>
              <a:sym typeface="Cambria"/>
            </a:endParaRPr>
          </a:p>
        </p:txBody>
      </p:sp>
      <p:pic>
        <p:nvPicPr>
          <p:cNvPr id="395" name="Google Shape;395;p60"/>
          <p:cNvPicPr preferRelativeResize="0"/>
          <p:nvPr/>
        </p:nvPicPr>
        <p:blipFill>
          <a:blip r:embed="rId3">
            <a:alphaModFix/>
          </a:blip>
          <a:stretch>
            <a:fillRect/>
          </a:stretch>
        </p:blipFill>
        <p:spPr>
          <a:xfrm>
            <a:off x="831200" y="1325250"/>
            <a:ext cx="4495800" cy="3200400"/>
          </a:xfrm>
          <a:prstGeom prst="rect">
            <a:avLst/>
          </a:prstGeom>
          <a:noFill/>
          <a:ln cap="flat" cmpd="sng" w="9525">
            <a:solidFill>
              <a:srgbClr val="000000"/>
            </a:solidFill>
            <a:prstDash val="solid"/>
            <a:round/>
            <a:headEnd len="sm" w="sm" type="none"/>
            <a:tailEnd len="sm" w="sm" type="none"/>
          </a:ln>
        </p:spPr>
      </p:pic>
      <p:sp>
        <p:nvSpPr>
          <p:cNvPr id="396" name="Google Shape;396;p60"/>
          <p:cNvSpPr txBox="1"/>
          <p:nvPr/>
        </p:nvSpPr>
        <p:spPr>
          <a:xfrm>
            <a:off x="5592875" y="2623550"/>
            <a:ext cx="2217300" cy="461100"/>
          </a:xfrm>
          <a:prstGeom prst="rect">
            <a:avLst/>
          </a:prstGeom>
          <a:gradFill>
            <a:gsLst>
              <a:gs pos="0">
                <a:srgbClr val="00D2E9"/>
              </a:gs>
              <a:gs pos="100000">
                <a:srgbClr val="045962"/>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B6D7A8"/>
                </a:solidFill>
              </a:rPr>
              <a:t>  </a:t>
            </a:r>
            <a:r>
              <a:rPr lang="en" sz="1800">
                <a:solidFill>
                  <a:srgbClr val="B6D7A8"/>
                </a:solidFill>
                <a:latin typeface="Cambria"/>
                <a:ea typeface="Cambria"/>
                <a:cs typeface="Cambria"/>
                <a:sym typeface="Cambria"/>
              </a:rPr>
              <a:t> </a:t>
            </a:r>
            <a:r>
              <a:rPr lang="en" sz="1800" u="sng">
                <a:solidFill>
                  <a:srgbClr val="FFFFFF"/>
                </a:solidFill>
                <a:latin typeface="Cambria"/>
                <a:ea typeface="Cambria"/>
                <a:cs typeface="Cambria"/>
                <a:sym typeface="Cambria"/>
                <a:hlinkClick r:id="rId4">
                  <a:extLst>
                    <a:ext uri="{A12FA001-AC4F-418D-AE19-62706E023703}">
                      <ahyp:hlinkClr val="tx"/>
                    </a:ext>
                  </a:extLst>
                </a:hlinkClick>
              </a:rPr>
              <a:t>VIDEO</a:t>
            </a:r>
            <a:endParaRPr sz="1800" u="sng">
              <a:solidFill>
                <a:srgbClr val="FFFFFF"/>
              </a:solidFill>
              <a:latin typeface="Cambria"/>
              <a:ea typeface="Cambria"/>
              <a:cs typeface="Cambria"/>
              <a:sym typeface="Cambria"/>
            </a:endParaRPr>
          </a:p>
        </p:txBody>
      </p:sp>
      <p:sp>
        <p:nvSpPr>
          <p:cNvPr id="397" name="Google Shape;397;p60"/>
          <p:cNvSpPr txBox="1"/>
          <p:nvPr/>
        </p:nvSpPr>
        <p:spPr>
          <a:xfrm>
            <a:off x="5508600" y="3413625"/>
            <a:ext cx="2634600" cy="422400"/>
          </a:xfrm>
          <a:prstGeom prst="rect">
            <a:avLst/>
          </a:prstGeom>
          <a:gradFill>
            <a:gsLst>
              <a:gs pos="0">
                <a:srgbClr val="00D2E9"/>
              </a:gs>
              <a:gs pos="100000">
                <a:srgbClr val="045962"/>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hlinkClick r:id="rId5">
                  <a:extLst>
                    <a:ext uri="{A12FA001-AC4F-418D-AE19-62706E023703}">
                      <ahyp:hlinkClr val="tx"/>
                    </a:ext>
                  </a:extLst>
                </a:hlinkClick>
              </a:rPr>
              <a:t>Charlotte-Mecklenburg</a:t>
            </a:r>
            <a:endParaRPr>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401" name="Shape 401"/>
        <p:cNvGrpSpPr/>
        <p:nvPr/>
      </p:nvGrpSpPr>
      <p:grpSpPr>
        <a:xfrm>
          <a:off x="0" y="0"/>
          <a:ext cx="0" cy="0"/>
          <a:chOff x="0" y="0"/>
          <a:chExt cx="0" cy="0"/>
        </a:xfrm>
      </p:grpSpPr>
      <p:pic>
        <p:nvPicPr>
          <p:cNvPr descr="20160311_111857.jpg" id="402" name="Google Shape;402;p61"/>
          <p:cNvPicPr preferRelativeResize="0"/>
          <p:nvPr/>
        </p:nvPicPr>
        <p:blipFill>
          <a:blip r:embed="rId3">
            <a:alphaModFix/>
          </a:blip>
          <a:stretch>
            <a:fillRect/>
          </a:stretch>
        </p:blipFill>
        <p:spPr>
          <a:xfrm>
            <a:off x="461000" y="1509350"/>
            <a:ext cx="3737723" cy="2019799"/>
          </a:xfrm>
          <a:prstGeom prst="rect">
            <a:avLst/>
          </a:prstGeom>
          <a:noFill/>
          <a:ln cap="flat" cmpd="sng" w="76200">
            <a:solidFill>
              <a:srgbClr val="000000"/>
            </a:solidFill>
            <a:prstDash val="lgDashDot"/>
            <a:round/>
            <a:headEnd len="sm" w="sm" type="none"/>
            <a:tailEnd len="sm" w="sm" type="none"/>
          </a:ln>
        </p:spPr>
      </p:pic>
      <p:sp>
        <p:nvSpPr>
          <p:cNvPr id="403" name="Google Shape;403;p61"/>
          <p:cNvSpPr txBox="1"/>
          <p:nvPr/>
        </p:nvSpPr>
        <p:spPr>
          <a:xfrm>
            <a:off x="4906800" y="1218450"/>
            <a:ext cx="3161400" cy="5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1"/>
          <p:cNvSpPr txBox="1"/>
          <p:nvPr/>
        </p:nvSpPr>
        <p:spPr>
          <a:xfrm>
            <a:off x="4873875" y="1092050"/>
            <a:ext cx="3161400" cy="4722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Cambria"/>
                <a:ea typeface="Cambria"/>
                <a:cs typeface="Cambria"/>
                <a:sym typeface="Cambria"/>
              </a:rPr>
              <a:t>BRAKE TEST</a:t>
            </a:r>
            <a:endParaRPr b="1" sz="2400">
              <a:solidFill>
                <a:srgbClr val="FFFFFF"/>
              </a:solidFill>
              <a:latin typeface="Cambria"/>
              <a:ea typeface="Cambria"/>
              <a:cs typeface="Cambria"/>
              <a:sym typeface="Cambria"/>
            </a:endParaRPr>
          </a:p>
        </p:txBody>
      </p:sp>
      <p:sp>
        <p:nvSpPr>
          <p:cNvPr id="405" name="Google Shape;405;p61"/>
          <p:cNvSpPr txBox="1"/>
          <p:nvPr/>
        </p:nvSpPr>
        <p:spPr>
          <a:xfrm>
            <a:off x="4950700" y="1564250"/>
            <a:ext cx="3161400" cy="28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1"/>
          <p:cNvSpPr txBox="1"/>
          <p:nvPr/>
        </p:nvSpPr>
        <p:spPr>
          <a:xfrm>
            <a:off x="4906800" y="1981375"/>
            <a:ext cx="3161400" cy="1762500"/>
          </a:xfrm>
          <a:prstGeom prst="rect">
            <a:avLst/>
          </a:prstGeom>
          <a:solidFill>
            <a:srgbClr val="B7B7B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AutoNum type="arabicPeriod"/>
            </a:pPr>
            <a:r>
              <a:rPr b="1" lang="en" sz="1800">
                <a:latin typeface="Cambria"/>
                <a:ea typeface="Cambria"/>
                <a:cs typeface="Cambria"/>
                <a:sym typeface="Cambria"/>
              </a:rPr>
              <a:t>PARKING BRAKE</a:t>
            </a:r>
            <a:endParaRPr b="1" sz="1800">
              <a:latin typeface="Cambria"/>
              <a:ea typeface="Cambria"/>
              <a:cs typeface="Cambria"/>
              <a:sym typeface="Cambria"/>
            </a:endParaRPr>
          </a:p>
          <a:p>
            <a:pPr indent="0" lvl="0" marL="0" rtl="0" algn="l">
              <a:spcBef>
                <a:spcPts val="0"/>
              </a:spcBef>
              <a:spcAft>
                <a:spcPts val="0"/>
              </a:spcAft>
              <a:buNone/>
            </a:pPr>
            <a:r>
              <a:t/>
            </a:r>
            <a:endParaRPr b="1" sz="1800">
              <a:latin typeface="Cambria"/>
              <a:ea typeface="Cambria"/>
              <a:cs typeface="Cambria"/>
              <a:sym typeface="Cambria"/>
            </a:endParaRPr>
          </a:p>
          <a:p>
            <a:pPr indent="-342900" lvl="0" marL="457200" rtl="0" algn="l">
              <a:lnSpc>
                <a:spcPct val="200000"/>
              </a:lnSpc>
              <a:spcBef>
                <a:spcPts val="0"/>
              </a:spcBef>
              <a:spcAft>
                <a:spcPts val="0"/>
              </a:spcAft>
              <a:buSzPts val="1800"/>
              <a:buFont typeface="Cambria"/>
              <a:buAutoNum type="arabicPeriod"/>
            </a:pPr>
            <a:r>
              <a:rPr b="1" lang="en" sz="1800">
                <a:latin typeface="Cambria"/>
                <a:ea typeface="Cambria"/>
                <a:cs typeface="Cambria"/>
                <a:sym typeface="Cambria"/>
              </a:rPr>
              <a:t>AIR BRAKE  (LAB)</a:t>
            </a:r>
            <a:endParaRPr b="1" sz="1800">
              <a:latin typeface="Cambria"/>
              <a:ea typeface="Cambria"/>
              <a:cs typeface="Cambria"/>
              <a:sym typeface="Cambria"/>
            </a:endParaRPr>
          </a:p>
          <a:p>
            <a:pPr indent="-342900" lvl="0" marL="457200" rtl="0" algn="l">
              <a:lnSpc>
                <a:spcPct val="200000"/>
              </a:lnSpc>
              <a:spcBef>
                <a:spcPts val="0"/>
              </a:spcBef>
              <a:spcAft>
                <a:spcPts val="0"/>
              </a:spcAft>
              <a:buSzPts val="1800"/>
              <a:buFont typeface="Cambria"/>
              <a:buAutoNum type="arabicPeriod"/>
            </a:pPr>
            <a:r>
              <a:rPr b="1" lang="en" sz="1800">
                <a:latin typeface="Cambria"/>
                <a:ea typeface="Cambria"/>
                <a:cs typeface="Cambria"/>
                <a:sym typeface="Cambria"/>
              </a:rPr>
              <a:t>SERVICE BRAKE</a:t>
            </a:r>
            <a:endParaRPr b="1" sz="1800">
              <a:latin typeface="Cambria"/>
              <a:ea typeface="Cambria"/>
              <a:cs typeface="Cambria"/>
              <a:sym typeface="Cambri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410" name="Shape 410"/>
        <p:cNvGrpSpPr/>
        <p:nvPr/>
      </p:nvGrpSpPr>
      <p:grpSpPr>
        <a:xfrm>
          <a:off x="0" y="0"/>
          <a:ext cx="0" cy="0"/>
          <a:chOff x="0" y="0"/>
          <a:chExt cx="0" cy="0"/>
        </a:xfrm>
      </p:grpSpPr>
      <p:sp>
        <p:nvSpPr>
          <p:cNvPr id="411" name="Google Shape;411;p62"/>
          <p:cNvSpPr txBox="1"/>
          <p:nvPr>
            <p:ph type="title"/>
          </p:nvPr>
        </p:nvSpPr>
        <p:spPr>
          <a:xfrm>
            <a:off x="311700" y="445025"/>
            <a:ext cx="8520600" cy="572700"/>
          </a:xfrm>
          <a:prstGeom prst="rect">
            <a:avLst/>
          </a:prstGeom>
          <a:solidFill>
            <a:srgbClr val="0000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mbria"/>
                <a:ea typeface="Cambria"/>
                <a:cs typeface="Cambria"/>
                <a:sym typeface="Cambria"/>
              </a:rPr>
              <a:t>TURNAROUND</a:t>
            </a:r>
            <a:endParaRPr>
              <a:solidFill>
                <a:srgbClr val="FFFFFF"/>
              </a:solidFill>
              <a:latin typeface="Cambria"/>
              <a:ea typeface="Cambria"/>
              <a:cs typeface="Cambria"/>
              <a:sym typeface="Cambria"/>
            </a:endParaRPr>
          </a:p>
        </p:txBody>
      </p:sp>
      <p:sp>
        <p:nvSpPr>
          <p:cNvPr id="412" name="Google Shape;412;p62"/>
          <p:cNvSpPr txBox="1"/>
          <p:nvPr/>
        </p:nvSpPr>
        <p:spPr>
          <a:xfrm>
            <a:off x="4761025" y="1706850"/>
            <a:ext cx="3288300" cy="2514600"/>
          </a:xfrm>
          <a:prstGeom prst="rect">
            <a:avLst/>
          </a:prstGeom>
          <a:solidFill>
            <a:srgbClr val="CCCCCC"/>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mbria"/>
                <a:ea typeface="Cambria"/>
                <a:cs typeface="Cambria"/>
                <a:sym typeface="Cambria"/>
              </a:rPr>
              <a:t>Forward Turnaround</a:t>
            </a:r>
            <a:endParaRPr b="1" sz="2000">
              <a:latin typeface="Cambria"/>
              <a:ea typeface="Cambria"/>
              <a:cs typeface="Cambria"/>
              <a:sym typeface="Cambria"/>
            </a:endParaRPr>
          </a:p>
          <a:p>
            <a:pPr indent="0" lvl="0" marL="0" rtl="0" algn="l">
              <a:spcBef>
                <a:spcPts val="0"/>
              </a:spcBef>
              <a:spcAft>
                <a:spcPts val="0"/>
              </a:spcAft>
              <a:buNone/>
            </a:pPr>
            <a:r>
              <a:t/>
            </a:r>
            <a:endParaRPr b="1" sz="2000">
              <a:latin typeface="Cambria"/>
              <a:ea typeface="Cambria"/>
              <a:cs typeface="Cambria"/>
              <a:sym typeface="Cambria"/>
            </a:endParaRPr>
          </a:p>
          <a:p>
            <a:pPr indent="-355600" lvl="0" marL="457200" rtl="0" algn="l">
              <a:spcBef>
                <a:spcPts val="0"/>
              </a:spcBef>
              <a:spcAft>
                <a:spcPts val="0"/>
              </a:spcAft>
              <a:buSzPts val="2000"/>
              <a:buFont typeface="Cambria"/>
              <a:buChar char="●"/>
            </a:pPr>
            <a:r>
              <a:rPr b="1" lang="en" sz="2000">
                <a:latin typeface="Cambria"/>
                <a:ea typeface="Cambria"/>
                <a:cs typeface="Cambria"/>
                <a:sym typeface="Cambria"/>
              </a:rPr>
              <a:t>Avoid backing when possible.</a:t>
            </a:r>
            <a:endParaRPr b="1" sz="2000">
              <a:latin typeface="Cambria"/>
              <a:ea typeface="Cambria"/>
              <a:cs typeface="Cambria"/>
              <a:sym typeface="Cambria"/>
            </a:endParaRPr>
          </a:p>
          <a:p>
            <a:pPr indent="-355600" lvl="0" marL="457200" rtl="0" algn="l">
              <a:spcBef>
                <a:spcPts val="0"/>
              </a:spcBef>
              <a:spcAft>
                <a:spcPts val="0"/>
              </a:spcAft>
              <a:buSzPts val="2000"/>
              <a:buFont typeface="Cambria"/>
              <a:buChar char="●"/>
            </a:pPr>
            <a:r>
              <a:rPr b="1" lang="en" sz="2000">
                <a:latin typeface="Cambria"/>
                <a:ea typeface="Cambria"/>
                <a:cs typeface="Cambria"/>
                <a:sym typeface="Cambria"/>
              </a:rPr>
              <a:t>Use a safe area away from the road.</a:t>
            </a:r>
            <a:endParaRPr b="1" sz="2000">
              <a:latin typeface="Cambria"/>
              <a:ea typeface="Cambria"/>
              <a:cs typeface="Cambria"/>
              <a:sym typeface="Cambria"/>
            </a:endParaRPr>
          </a:p>
          <a:p>
            <a:pPr indent="-355600" lvl="0" marL="457200" rtl="0" algn="l">
              <a:spcBef>
                <a:spcPts val="0"/>
              </a:spcBef>
              <a:spcAft>
                <a:spcPts val="0"/>
              </a:spcAft>
              <a:buSzPts val="2000"/>
              <a:buFont typeface="Cambria"/>
              <a:buChar char="●"/>
            </a:pPr>
            <a:r>
              <a:rPr b="1" lang="en" sz="2000">
                <a:latin typeface="Cambria"/>
                <a:ea typeface="Cambria"/>
                <a:cs typeface="Cambria"/>
                <a:sym typeface="Cambria"/>
              </a:rPr>
              <a:t>Parking lot</a:t>
            </a:r>
            <a:endParaRPr b="1" sz="2000">
              <a:latin typeface="Cambria"/>
              <a:ea typeface="Cambria"/>
              <a:cs typeface="Cambria"/>
              <a:sym typeface="Cambria"/>
            </a:endParaRPr>
          </a:p>
        </p:txBody>
      </p:sp>
      <p:pic>
        <p:nvPicPr>
          <p:cNvPr id="413" name="Google Shape;413;p62"/>
          <p:cNvPicPr preferRelativeResize="0"/>
          <p:nvPr/>
        </p:nvPicPr>
        <p:blipFill>
          <a:blip r:embed="rId3">
            <a:alphaModFix/>
          </a:blip>
          <a:stretch>
            <a:fillRect/>
          </a:stretch>
        </p:blipFill>
        <p:spPr>
          <a:xfrm>
            <a:off x="1014125" y="1754000"/>
            <a:ext cx="2514600" cy="2514600"/>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a:solidFill>
            <a:srgbClr val="CCCCCC"/>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rPr>
              <a:t>Do you know……</a:t>
            </a:r>
            <a:endParaRPr b="1">
              <a:solidFill>
                <a:srgbClr val="000000"/>
              </a:solidFill>
            </a:endParaRPr>
          </a:p>
        </p:txBody>
      </p:sp>
      <p:sp>
        <p:nvSpPr>
          <p:cNvPr id="94" name="Google Shape;94;p18"/>
          <p:cNvSpPr txBox="1"/>
          <p:nvPr>
            <p:ph idx="1" type="body"/>
          </p:nvPr>
        </p:nvSpPr>
        <p:spPr>
          <a:xfrm>
            <a:off x="311700" y="1152475"/>
            <a:ext cx="8520600" cy="3416400"/>
          </a:xfrm>
          <a:prstGeom prst="rect">
            <a:avLst/>
          </a:prstGeom>
          <a:solidFill>
            <a:srgbClr val="CCCCCC"/>
          </a:solidFill>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FFFFFF"/>
              </a:solidFill>
            </a:endParaRPr>
          </a:p>
          <a:p>
            <a:pPr indent="0" lvl="0" marL="0" rtl="0" algn="l">
              <a:spcBef>
                <a:spcPts val="1600"/>
              </a:spcBef>
              <a:spcAft>
                <a:spcPts val="0"/>
              </a:spcAft>
              <a:buNone/>
            </a:pPr>
            <a:r>
              <a:rPr lang="en" sz="2400">
                <a:solidFill>
                  <a:srgbClr val="000000"/>
                </a:solidFill>
              </a:rPr>
              <a:t>Do you know what the most important safety feature is on a school bus?</a:t>
            </a:r>
            <a:endParaRPr sz="2400">
              <a:solidFill>
                <a:srgbClr val="000000"/>
              </a:solidFill>
            </a:endParaRPr>
          </a:p>
          <a:p>
            <a:pPr indent="0" lvl="0" marL="0" rtl="0" algn="l">
              <a:spcBef>
                <a:spcPts val="1600"/>
              </a:spcBef>
              <a:spcAft>
                <a:spcPts val="0"/>
              </a:spcAft>
              <a:buNone/>
            </a:pPr>
            <a:r>
              <a:t/>
            </a:r>
            <a:endParaRPr sz="2400">
              <a:solidFill>
                <a:srgbClr val="000000"/>
              </a:solidFill>
            </a:endParaRPr>
          </a:p>
          <a:p>
            <a:pPr indent="0" lvl="0" marL="0" rtl="0" algn="l">
              <a:spcBef>
                <a:spcPts val="1600"/>
              </a:spcBef>
              <a:spcAft>
                <a:spcPts val="0"/>
              </a:spcAft>
              <a:buNone/>
            </a:pPr>
            <a:r>
              <a:rPr lang="en" sz="2400">
                <a:solidFill>
                  <a:srgbClr val="000000"/>
                </a:solidFill>
              </a:rPr>
              <a:t>									</a:t>
            </a:r>
            <a:r>
              <a:rPr b="1" i="1" lang="en" sz="2400" u="sng">
                <a:solidFill>
                  <a:srgbClr val="0000FF"/>
                </a:solidFill>
                <a:hlinkClick r:id="rId3">
                  <a:extLst>
                    <a:ext uri="{A12FA001-AC4F-418D-AE19-62706E023703}">
                      <ahyp:hlinkClr val="tx"/>
                    </a:ext>
                  </a:extLst>
                </a:hlinkClick>
              </a:rPr>
              <a:t>VIDEO </a:t>
            </a:r>
            <a:endParaRPr b="1" i="1" sz="2400" u="sng">
              <a:solidFill>
                <a:srgbClr val="0000FF"/>
              </a:solidFill>
            </a:endParaRPr>
          </a:p>
          <a:p>
            <a:pPr indent="0" lvl="0" marL="0" rtl="0" algn="l">
              <a:spcBef>
                <a:spcPts val="1600"/>
              </a:spcBef>
              <a:spcAft>
                <a:spcPts val="0"/>
              </a:spcAft>
              <a:buNone/>
            </a:pPr>
            <a:r>
              <a:rPr b="1" i="1" lang="en" sz="2400" u="sng">
                <a:solidFill>
                  <a:srgbClr val="0000FF"/>
                </a:solidFill>
              </a:rPr>
              <a:t>									</a:t>
            </a:r>
            <a:r>
              <a:rPr b="1" i="1" lang="en" sz="2400" u="sng">
                <a:solidFill>
                  <a:srgbClr val="0000FF"/>
                </a:solidFill>
                <a:hlinkClick r:id="rId4">
                  <a:extLst>
                    <a:ext uri="{A12FA001-AC4F-418D-AE19-62706E023703}">
                      <ahyp:hlinkClr val="tx"/>
                    </a:ext>
                  </a:extLst>
                </a:hlinkClick>
              </a:rPr>
              <a:t>VIDEO</a:t>
            </a:r>
            <a:endParaRPr b="1" i="1" sz="2400" u="sng">
              <a:solidFill>
                <a:srgbClr val="0000FF"/>
              </a:solidFill>
            </a:endParaRPr>
          </a:p>
          <a:p>
            <a:pPr indent="0" lvl="0" marL="0" rtl="0" algn="l">
              <a:spcBef>
                <a:spcPts val="1600"/>
              </a:spcBef>
              <a:spcAft>
                <a:spcPts val="0"/>
              </a:spcAft>
              <a:buNone/>
            </a:pPr>
            <a:r>
              <a:t/>
            </a:r>
            <a:endParaRPr sz="2400">
              <a:solidFill>
                <a:srgbClr val="000000"/>
              </a:solidFill>
            </a:endParaRPr>
          </a:p>
          <a:p>
            <a:pPr indent="0" lvl="0" marL="0" rtl="0" algn="l">
              <a:spcBef>
                <a:spcPts val="1600"/>
              </a:spcBef>
              <a:spcAft>
                <a:spcPts val="1600"/>
              </a:spcAft>
              <a:buNone/>
            </a:pPr>
            <a:r>
              <a:rPr lang="en" sz="2400">
                <a:solidFill>
                  <a:srgbClr val="000000"/>
                </a:solidFill>
              </a:rPr>
              <a:t>											</a:t>
            </a:r>
            <a:endParaRPr b="1" i="1" sz="2400" u="sng">
              <a:solidFill>
                <a:srgbClr val="0000FF"/>
              </a:solidFill>
            </a:endParaRPr>
          </a:p>
        </p:txBody>
      </p:sp>
      <p:pic>
        <p:nvPicPr>
          <p:cNvPr id="95" name="Google Shape;95;p18"/>
          <p:cNvPicPr preferRelativeResize="0"/>
          <p:nvPr/>
        </p:nvPicPr>
        <p:blipFill>
          <a:blip r:embed="rId5">
            <a:alphaModFix/>
          </a:blip>
          <a:stretch>
            <a:fillRect/>
          </a:stretch>
        </p:blipFill>
        <p:spPr>
          <a:xfrm>
            <a:off x="6521001" y="100600"/>
            <a:ext cx="2311301" cy="1716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417" name="Shape 417"/>
        <p:cNvGrpSpPr/>
        <p:nvPr/>
      </p:nvGrpSpPr>
      <p:grpSpPr>
        <a:xfrm>
          <a:off x="0" y="0"/>
          <a:ext cx="0" cy="0"/>
          <a:chOff x="0" y="0"/>
          <a:chExt cx="0" cy="0"/>
        </a:xfrm>
      </p:grpSpPr>
      <p:sp>
        <p:nvSpPr>
          <p:cNvPr id="418" name="Google Shape;418;p63"/>
          <p:cNvSpPr txBox="1"/>
          <p:nvPr>
            <p:ph type="title"/>
          </p:nvPr>
        </p:nvSpPr>
        <p:spPr>
          <a:xfrm>
            <a:off x="311700" y="445025"/>
            <a:ext cx="8520600" cy="572700"/>
          </a:xfrm>
          <a:prstGeom prst="rect">
            <a:avLst/>
          </a:prstGeom>
          <a:solidFill>
            <a:srgbClr val="0000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Cambria"/>
                <a:ea typeface="Cambria"/>
                <a:cs typeface="Cambria"/>
                <a:sym typeface="Cambria"/>
              </a:rPr>
              <a:t>TURNAROUND</a:t>
            </a:r>
            <a:endParaRPr b="1">
              <a:solidFill>
                <a:srgbClr val="FFFFFF"/>
              </a:solidFill>
              <a:latin typeface="Cambria"/>
              <a:ea typeface="Cambria"/>
              <a:cs typeface="Cambria"/>
              <a:sym typeface="Cambria"/>
            </a:endParaRPr>
          </a:p>
        </p:txBody>
      </p:sp>
      <p:sp>
        <p:nvSpPr>
          <p:cNvPr id="419" name="Google Shape;419;p63"/>
          <p:cNvSpPr txBox="1"/>
          <p:nvPr/>
        </p:nvSpPr>
        <p:spPr>
          <a:xfrm>
            <a:off x="4606875" y="1312975"/>
            <a:ext cx="3288300" cy="3436500"/>
          </a:xfrm>
          <a:prstGeom prst="rect">
            <a:avLst/>
          </a:prstGeom>
          <a:solidFill>
            <a:srgbClr val="CCCCCC"/>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Cambria"/>
                <a:ea typeface="Cambria"/>
                <a:cs typeface="Cambria"/>
                <a:sym typeface="Cambria"/>
              </a:rPr>
              <a:t>Turnaround</a:t>
            </a:r>
            <a:endParaRPr b="1" sz="1600">
              <a:latin typeface="Cambria"/>
              <a:ea typeface="Cambria"/>
              <a:cs typeface="Cambria"/>
              <a:sym typeface="Cambria"/>
            </a:endParaRPr>
          </a:p>
          <a:p>
            <a:pPr indent="0" lvl="0" marL="0" rtl="0" algn="l">
              <a:spcBef>
                <a:spcPts val="0"/>
              </a:spcBef>
              <a:spcAft>
                <a:spcPts val="0"/>
              </a:spcAft>
              <a:buNone/>
            </a:pPr>
            <a:r>
              <a:t/>
            </a:r>
            <a:endParaRPr b="1" sz="1600">
              <a:latin typeface="Cambria"/>
              <a:ea typeface="Cambria"/>
              <a:cs typeface="Cambria"/>
              <a:sym typeface="Cambria"/>
            </a:endParaRPr>
          </a:p>
          <a:p>
            <a:pPr indent="0" lvl="0" marL="0" rtl="0" algn="l">
              <a:spcBef>
                <a:spcPts val="0"/>
              </a:spcBef>
              <a:spcAft>
                <a:spcPts val="0"/>
              </a:spcAft>
              <a:buNone/>
            </a:pPr>
            <a:r>
              <a:rPr b="1" lang="en" sz="1600">
                <a:latin typeface="Cambria"/>
                <a:ea typeface="Cambria"/>
                <a:cs typeface="Cambria"/>
                <a:sym typeface="Cambria"/>
              </a:rPr>
              <a:t>Right side of the road</a:t>
            </a:r>
            <a:endParaRPr b="1"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b="1" lang="en" sz="1600">
                <a:latin typeface="Cambria"/>
                <a:ea typeface="Cambria"/>
                <a:cs typeface="Cambria"/>
                <a:sym typeface="Cambria"/>
              </a:rPr>
              <a:t>Second Safest</a:t>
            </a:r>
            <a:endParaRPr b="1"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b="1" lang="en" sz="1600">
                <a:latin typeface="Cambria"/>
                <a:ea typeface="Cambria"/>
                <a:cs typeface="Cambria"/>
                <a:sym typeface="Cambria"/>
              </a:rPr>
              <a:t>Driver’s right side</a:t>
            </a:r>
            <a:endParaRPr b="1"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b="1" lang="en" sz="1600">
                <a:latin typeface="Cambria"/>
                <a:ea typeface="Cambria"/>
                <a:cs typeface="Cambria"/>
                <a:sym typeface="Cambria"/>
              </a:rPr>
              <a:t>Drive far enough past the side road to see it behind and to the right of the bus </a:t>
            </a:r>
            <a:endParaRPr b="1"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b="1" lang="en" sz="1600">
                <a:latin typeface="Cambria"/>
                <a:ea typeface="Cambria"/>
                <a:cs typeface="Cambria"/>
                <a:sym typeface="Cambria"/>
              </a:rPr>
              <a:t>Activate hazard lights</a:t>
            </a:r>
            <a:endParaRPr b="1"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b="1" lang="en" sz="1600">
                <a:latin typeface="Cambria"/>
                <a:ea typeface="Cambria"/>
                <a:cs typeface="Cambria"/>
                <a:sym typeface="Cambria"/>
              </a:rPr>
              <a:t>Sound horn</a:t>
            </a:r>
            <a:endParaRPr b="1"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b="1" lang="en" sz="1600">
                <a:latin typeface="Cambria"/>
                <a:ea typeface="Cambria"/>
                <a:cs typeface="Cambria"/>
                <a:sym typeface="Cambria"/>
              </a:rPr>
              <a:t>Use a monitor</a:t>
            </a:r>
            <a:endParaRPr b="1"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b="1" lang="en" sz="1600">
                <a:latin typeface="Cambria"/>
                <a:ea typeface="Cambria"/>
                <a:cs typeface="Cambria"/>
                <a:sym typeface="Cambria"/>
              </a:rPr>
              <a:t>Turn left into the correct lane of travel</a:t>
            </a:r>
            <a:endParaRPr b="1" sz="1600">
              <a:latin typeface="Cambria"/>
              <a:ea typeface="Cambria"/>
              <a:cs typeface="Cambria"/>
              <a:sym typeface="Cambria"/>
            </a:endParaRPr>
          </a:p>
          <a:p>
            <a:pPr indent="0" lvl="0" marL="0" rtl="0" algn="l">
              <a:spcBef>
                <a:spcPts val="0"/>
              </a:spcBef>
              <a:spcAft>
                <a:spcPts val="0"/>
              </a:spcAft>
              <a:buNone/>
            </a:pPr>
            <a:r>
              <a:t/>
            </a:r>
            <a:endParaRPr b="1">
              <a:latin typeface="Cambria"/>
              <a:ea typeface="Cambria"/>
              <a:cs typeface="Cambria"/>
              <a:sym typeface="Cambria"/>
            </a:endParaRPr>
          </a:p>
          <a:p>
            <a:pPr indent="0" lvl="0" marL="0" rtl="0" algn="l">
              <a:spcBef>
                <a:spcPts val="0"/>
              </a:spcBef>
              <a:spcAft>
                <a:spcPts val="0"/>
              </a:spcAft>
              <a:buNone/>
            </a:pPr>
            <a:r>
              <a:t/>
            </a:r>
            <a:endParaRPr b="1">
              <a:solidFill>
                <a:srgbClr val="FFFFFF"/>
              </a:solidFill>
              <a:latin typeface="Cambria"/>
              <a:ea typeface="Cambria"/>
              <a:cs typeface="Cambria"/>
              <a:sym typeface="Cambria"/>
            </a:endParaRPr>
          </a:p>
        </p:txBody>
      </p:sp>
      <p:pic>
        <p:nvPicPr>
          <p:cNvPr id="420" name="Google Shape;420;p63"/>
          <p:cNvPicPr preferRelativeResize="0"/>
          <p:nvPr/>
        </p:nvPicPr>
        <p:blipFill>
          <a:blip r:embed="rId3">
            <a:alphaModFix/>
          </a:blip>
          <a:stretch>
            <a:fillRect/>
          </a:stretch>
        </p:blipFill>
        <p:spPr>
          <a:xfrm>
            <a:off x="947475" y="1165275"/>
            <a:ext cx="2871625" cy="38862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424" name="Shape 424"/>
        <p:cNvGrpSpPr/>
        <p:nvPr/>
      </p:nvGrpSpPr>
      <p:grpSpPr>
        <a:xfrm>
          <a:off x="0" y="0"/>
          <a:ext cx="0" cy="0"/>
          <a:chOff x="0" y="0"/>
          <a:chExt cx="0" cy="0"/>
        </a:xfrm>
      </p:grpSpPr>
      <p:sp>
        <p:nvSpPr>
          <p:cNvPr id="425" name="Google Shape;425;p64"/>
          <p:cNvSpPr txBox="1"/>
          <p:nvPr>
            <p:ph type="title"/>
          </p:nvPr>
        </p:nvSpPr>
        <p:spPr>
          <a:xfrm>
            <a:off x="311700" y="445025"/>
            <a:ext cx="8520600" cy="572700"/>
          </a:xfrm>
          <a:prstGeom prst="rect">
            <a:avLst/>
          </a:prstGeom>
          <a:solidFill>
            <a:srgbClr val="0000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Cambria"/>
                <a:ea typeface="Cambria"/>
                <a:cs typeface="Cambria"/>
                <a:sym typeface="Cambria"/>
              </a:rPr>
              <a:t>TURNAROUND</a:t>
            </a:r>
            <a:endParaRPr b="1">
              <a:solidFill>
                <a:srgbClr val="FFFFFF"/>
              </a:solidFill>
              <a:latin typeface="Cambria"/>
              <a:ea typeface="Cambria"/>
              <a:cs typeface="Cambria"/>
              <a:sym typeface="Cambria"/>
            </a:endParaRPr>
          </a:p>
        </p:txBody>
      </p:sp>
      <p:pic>
        <p:nvPicPr>
          <p:cNvPr id="426" name="Google Shape;426;p64"/>
          <p:cNvPicPr preferRelativeResize="0"/>
          <p:nvPr/>
        </p:nvPicPr>
        <p:blipFill>
          <a:blip r:embed="rId3">
            <a:alphaModFix/>
          </a:blip>
          <a:stretch>
            <a:fillRect/>
          </a:stretch>
        </p:blipFill>
        <p:spPr>
          <a:xfrm>
            <a:off x="984700" y="1261600"/>
            <a:ext cx="3022775" cy="3699225"/>
          </a:xfrm>
          <a:prstGeom prst="rect">
            <a:avLst/>
          </a:prstGeom>
          <a:noFill/>
          <a:ln cap="flat" cmpd="sng" w="28575">
            <a:solidFill>
              <a:srgbClr val="000000"/>
            </a:solidFill>
            <a:prstDash val="solid"/>
            <a:round/>
            <a:headEnd len="sm" w="sm" type="none"/>
            <a:tailEnd len="sm" w="sm" type="none"/>
          </a:ln>
        </p:spPr>
      </p:pic>
      <p:sp>
        <p:nvSpPr>
          <p:cNvPr id="427" name="Google Shape;427;p64"/>
          <p:cNvSpPr txBox="1"/>
          <p:nvPr/>
        </p:nvSpPr>
        <p:spPr>
          <a:xfrm>
            <a:off x="4869475" y="1261600"/>
            <a:ext cx="3288300" cy="3613500"/>
          </a:xfrm>
          <a:prstGeom prst="rect">
            <a:avLst/>
          </a:prstGeom>
          <a:solidFill>
            <a:srgbClr val="CCCCCC"/>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mbria"/>
                <a:ea typeface="Cambria"/>
                <a:cs typeface="Cambria"/>
                <a:sym typeface="Cambria"/>
              </a:rPr>
              <a:t>Left side of the road</a:t>
            </a:r>
            <a:endParaRPr b="1">
              <a:latin typeface="Cambria"/>
              <a:ea typeface="Cambria"/>
              <a:cs typeface="Cambria"/>
              <a:sym typeface="Cambria"/>
            </a:endParaRPr>
          </a:p>
          <a:p>
            <a:pPr indent="-304800" lvl="0" marL="457200" rtl="0" algn="l">
              <a:spcBef>
                <a:spcPts val="0"/>
              </a:spcBef>
              <a:spcAft>
                <a:spcPts val="0"/>
              </a:spcAft>
              <a:buSzPts val="1200"/>
              <a:buFont typeface="Cambria"/>
              <a:buAutoNum type="arabicPeriod"/>
            </a:pPr>
            <a:r>
              <a:rPr lang="en" sz="1200">
                <a:latin typeface="Cambria"/>
                <a:ea typeface="Cambria"/>
                <a:cs typeface="Cambria"/>
                <a:sym typeface="Cambria"/>
              </a:rPr>
              <a:t>Only when you have no other option</a:t>
            </a:r>
            <a:endParaRPr sz="1200">
              <a:latin typeface="Cambria"/>
              <a:ea typeface="Cambria"/>
              <a:cs typeface="Cambria"/>
              <a:sym typeface="Cambria"/>
            </a:endParaRPr>
          </a:p>
          <a:p>
            <a:pPr indent="-304800" lvl="0" marL="457200" rtl="0" algn="l">
              <a:spcBef>
                <a:spcPts val="0"/>
              </a:spcBef>
              <a:spcAft>
                <a:spcPts val="0"/>
              </a:spcAft>
              <a:buSzPts val="1200"/>
              <a:buFont typeface="Cambria"/>
              <a:buAutoNum type="arabicPeriod"/>
            </a:pPr>
            <a:r>
              <a:rPr lang="en" sz="1200">
                <a:latin typeface="Cambria"/>
                <a:ea typeface="Cambria"/>
                <a:cs typeface="Cambria"/>
                <a:sym typeface="Cambria"/>
              </a:rPr>
              <a:t>Activate Hazard Lights</a:t>
            </a:r>
            <a:endParaRPr sz="1200">
              <a:latin typeface="Cambria"/>
              <a:ea typeface="Cambria"/>
              <a:cs typeface="Cambria"/>
              <a:sym typeface="Cambria"/>
            </a:endParaRPr>
          </a:p>
          <a:p>
            <a:pPr indent="-304800" lvl="0" marL="457200" rtl="0" algn="l">
              <a:spcBef>
                <a:spcPts val="0"/>
              </a:spcBef>
              <a:spcAft>
                <a:spcPts val="0"/>
              </a:spcAft>
              <a:buSzPts val="1200"/>
              <a:buFont typeface="Cambria"/>
              <a:buAutoNum type="arabicPeriod"/>
            </a:pPr>
            <a:r>
              <a:rPr lang="en" sz="1200">
                <a:latin typeface="Cambria"/>
                <a:ea typeface="Cambria"/>
                <a:cs typeface="Cambria"/>
                <a:sym typeface="Cambria"/>
              </a:rPr>
              <a:t>Sound horn</a:t>
            </a:r>
            <a:endParaRPr sz="1200">
              <a:latin typeface="Cambria"/>
              <a:ea typeface="Cambria"/>
              <a:cs typeface="Cambria"/>
              <a:sym typeface="Cambria"/>
            </a:endParaRPr>
          </a:p>
          <a:p>
            <a:pPr indent="-304800" lvl="0" marL="457200" rtl="0" algn="l">
              <a:spcBef>
                <a:spcPts val="0"/>
              </a:spcBef>
              <a:spcAft>
                <a:spcPts val="0"/>
              </a:spcAft>
              <a:buSzPts val="1200"/>
              <a:buFont typeface="Cambria"/>
              <a:buAutoNum type="arabicPeriod"/>
            </a:pPr>
            <a:r>
              <a:rPr lang="en" sz="1200">
                <a:latin typeface="Cambria"/>
                <a:ea typeface="Cambria"/>
                <a:cs typeface="Cambria"/>
                <a:sym typeface="Cambria"/>
              </a:rPr>
              <a:t>Use a monitor</a:t>
            </a:r>
            <a:endParaRPr sz="1200">
              <a:latin typeface="Cambria"/>
              <a:ea typeface="Cambria"/>
              <a:cs typeface="Cambria"/>
              <a:sym typeface="Cambria"/>
            </a:endParaRPr>
          </a:p>
          <a:p>
            <a:pPr indent="-304800" lvl="0" marL="457200" rtl="0" algn="l">
              <a:spcBef>
                <a:spcPts val="0"/>
              </a:spcBef>
              <a:spcAft>
                <a:spcPts val="0"/>
              </a:spcAft>
              <a:buSzPts val="1200"/>
              <a:buFont typeface="Cambria"/>
              <a:buAutoNum type="arabicPeriod"/>
            </a:pPr>
            <a:r>
              <a:rPr lang="en" sz="1200">
                <a:latin typeface="Cambria"/>
                <a:ea typeface="Cambria"/>
                <a:cs typeface="Cambria"/>
                <a:sym typeface="Cambria"/>
              </a:rPr>
              <a:t>Back onto the main road (dangerous)</a:t>
            </a:r>
            <a:endParaRPr sz="1200">
              <a:latin typeface="Cambria"/>
              <a:ea typeface="Cambria"/>
              <a:cs typeface="Cambria"/>
              <a:sym typeface="Cambria"/>
            </a:endParaRPr>
          </a:p>
          <a:p>
            <a:pPr indent="0" lvl="0" marL="0" rtl="0" algn="l">
              <a:spcBef>
                <a:spcPts val="0"/>
              </a:spcBef>
              <a:spcAft>
                <a:spcPts val="0"/>
              </a:spcAft>
              <a:buNone/>
            </a:pPr>
            <a:r>
              <a:t/>
            </a:r>
            <a:endParaRPr sz="1200">
              <a:latin typeface="Cambria"/>
              <a:ea typeface="Cambria"/>
              <a:cs typeface="Cambria"/>
              <a:sym typeface="Cambria"/>
            </a:endParaRPr>
          </a:p>
          <a:p>
            <a:pPr indent="-304800" lvl="0" marL="457200" rtl="0" algn="l">
              <a:spcBef>
                <a:spcPts val="0"/>
              </a:spcBef>
              <a:spcAft>
                <a:spcPts val="0"/>
              </a:spcAft>
              <a:buSzPts val="1200"/>
              <a:buFont typeface="Cambria"/>
              <a:buChar char="●"/>
            </a:pPr>
            <a:r>
              <a:rPr b="1" lang="en" sz="1200">
                <a:latin typeface="Cambria"/>
                <a:ea typeface="Cambria"/>
                <a:cs typeface="Cambria"/>
                <a:sym typeface="Cambria"/>
              </a:rPr>
              <a:t>Turn around in designated areas only</a:t>
            </a:r>
            <a:endParaRPr b="1" sz="1200">
              <a:latin typeface="Cambria"/>
              <a:ea typeface="Cambria"/>
              <a:cs typeface="Cambria"/>
              <a:sym typeface="Cambria"/>
            </a:endParaRPr>
          </a:p>
          <a:p>
            <a:pPr indent="0" lvl="0" marL="0" rtl="0" algn="l">
              <a:spcBef>
                <a:spcPts val="0"/>
              </a:spcBef>
              <a:spcAft>
                <a:spcPts val="0"/>
              </a:spcAft>
              <a:buNone/>
            </a:pPr>
            <a:r>
              <a:rPr b="1" lang="en" sz="1200">
                <a:latin typeface="Cambria"/>
                <a:ea typeface="Cambria"/>
                <a:cs typeface="Cambria"/>
                <a:sym typeface="Cambria"/>
              </a:rPr>
              <a:t>              (see Angela Cox)</a:t>
            </a:r>
            <a:endParaRPr b="1" sz="1200">
              <a:latin typeface="Cambria"/>
              <a:ea typeface="Cambria"/>
              <a:cs typeface="Cambria"/>
              <a:sym typeface="Cambria"/>
            </a:endParaRPr>
          </a:p>
          <a:p>
            <a:pPr indent="-304800" lvl="0" marL="457200" rtl="0" algn="l">
              <a:spcBef>
                <a:spcPts val="0"/>
              </a:spcBef>
              <a:spcAft>
                <a:spcPts val="0"/>
              </a:spcAft>
              <a:buSzPts val="1200"/>
              <a:buFont typeface="Cambria"/>
              <a:buChar char="●"/>
            </a:pPr>
            <a:r>
              <a:rPr b="1" lang="en" sz="1200">
                <a:latin typeface="Cambria"/>
                <a:ea typeface="Cambria"/>
                <a:cs typeface="Cambria"/>
                <a:sym typeface="Cambria"/>
              </a:rPr>
              <a:t>Always keep the bus in the proper lane of travel</a:t>
            </a:r>
            <a:endParaRPr b="1" sz="1200">
              <a:latin typeface="Cambria"/>
              <a:ea typeface="Cambria"/>
              <a:cs typeface="Cambria"/>
              <a:sym typeface="Cambria"/>
            </a:endParaRPr>
          </a:p>
          <a:p>
            <a:pPr indent="-304800" lvl="0" marL="457200" rtl="0" algn="l">
              <a:spcBef>
                <a:spcPts val="0"/>
              </a:spcBef>
              <a:spcAft>
                <a:spcPts val="0"/>
              </a:spcAft>
              <a:buSzPts val="1200"/>
              <a:buFont typeface="Cambria"/>
              <a:buChar char="●"/>
            </a:pPr>
            <a:r>
              <a:rPr b="1" lang="en" sz="1200">
                <a:latin typeface="Cambria"/>
                <a:ea typeface="Cambria"/>
                <a:cs typeface="Cambria"/>
                <a:sym typeface="Cambria"/>
              </a:rPr>
              <a:t>Observe all of the precautions for backing</a:t>
            </a:r>
            <a:endParaRPr b="1" sz="1200">
              <a:latin typeface="Cambria"/>
              <a:ea typeface="Cambria"/>
              <a:cs typeface="Cambria"/>
              <a:sym typeface="Cambria"/>
            </a:endParaRPr>
          </a:p>
          <a:p>
            <a:pPr indent="-304800" lvl="0" marL="457200" rtl="0" algn="l">
              <a:spcBef>
                <a:spcPts val="0"/>
              </a:spcBef>
              <a:spcAft>
                <a:spcPts val="0"/>
              </a:spcAft>
              <a:buSzPts val="1200"/>
              <a:buFont typeface="Cambria"/>
              <a:buChar char="●"/>
            </a:pPr>
            <a:r>
              <a:rPr b="1" lang="en" sz="1200">
                <a:latin typeface="Cambria"/>
                <a:ea typeface="Cambria"/>
                <a:cs typeface="Cambria"/>
                <a:sym typeface="Cambria"/>
              </a:rPr>
              <a:t>Load passengers first before backing</a:t>
            </a:r>
            <a:endParaRPr b="1" sz="1200">
              <a:latin typeface="Cambria"/>
              <a:ea typeface="Cambria"/>
              <a:cs typeface="Cambria"/>
              <a:sym typeface="Cambria"/>
            </a:endParaRPr>
          </a:p>
          <a:p>
            <a:pPr indent="-304800" lvl="0" marL="457200" rtl="0" algn="l">
              <a:spcBef>
                <a:spcPts val="0"/>
              </a:spcBef>
              <a:spcAft>
                <a:spcPts val="0"/>
              </a:spcAft>
              <a:buSzPts val="1200"/>
              <a:buFont typeface="Cambria"/>
              <a:buChar char="●"/>
            </a:pPr>
            <a:r>
              <a:rPr b="1" lang="en" sz="1200">
                <a:latin typeface="Cambria"/>
                <a:ea typeface="Cambria"/>
                <a:cs typeface="Cambria"/>
                <a:sym typeface="Cambria"/>
              </a:rPr>
              <a:t>Back first, then unload</a:t>
            </a:r>
            <a:endParaRPr b="1" sz="1200">
              <a:latin typeface="Cambria"/>
              <a:ea typeface="Cambria"/>
              <a:cs typeface="Cambria"/>
              <a:sym typeface="Cambria"/>
            </a:endParaRPr>
          </a:p>
          <a:p>
            <a:pPr indent="-304800" lvl="0" marL="457200" rtl="0" algn="l">
              <a:spcBef>
                <a:spcPts val="0"/>
              </a:spcBef>
              <a:spcAft>
                <a:spcPts val="0"/>
              </a:spcAft>
              <a:buSzPts val="1200"/>
              <a:buFont typeface="Cambria"/>
              <a:buChar char="●"/>
            </a:pPr>
            <a:r>
              <a:rPr b="1" lang="en" sz="1200">
                <a:latin typeface="Cambria"/>
                <a:ea typeface="Cambria"/>
                <a:cs typeface="Cambria"/>
                <a:sym typeface="Cambria"/>
              </a:rPr>
              <a:t>Inform Angela Cox of any problems you have concerning a turnaround</a:t>
            </a:r>
            <a:endParaRPr b="1" sz="1200">
              <a:latin typeface="Cambria"/>
              <a:ea typeface="Cambria"/>
              <a:cs typeface="Cambria"/>
              <a:sym typeface="Cambri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431" name="Shape 431"/>
        <p:cNvGrpSpPr/>
        <p:nvPr/>
      </p:nvGrpSpPr>
      <p:grpSpPr>
        <a:xfrm>
          <a:off x="0" y="0"/>
          <a:ext cx="0" cy="0"/>
          <a:chOff x="0" y="0"/>
          <a:chExt cx="0" cy="0"/>
        </a:xfrm>
      </p:grpSpPr>
      <p:sp>
        <p:nvSpPr>
          <p:cNvPr id="432" name="Google Shape;432;p65"/>
          <p:cNvSpPr txBox="1"/>
          <p:nvPr>
            <p:ph type="title"/>
          </p:nvPr>
        </p:nvSpPr>
        <p:spPr>
          <a:xfrm>
            <a:off x="311700" y="530275"/>
            <a:ext cx="8520600" cy="5727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ACTIVITY BUSES</a:t>
            </a:r>
            <a:endParaRPr b="1">
              <a:solidFill>
                <a:srgbClr val="000000"/>
              </a:solidFill>
            </a:endParaRPr>
          </a:p>
        </p:txBody>
      </p:sp>
      <p:sp>
        <p:nvSpPr>
          <p:cNvPr id="433" name="Google Shape;433;p65"/>
          <p:cNvSpPr txBox="1"/>
          <p:nvPr>
            <p:ph idx="1" type="body"/>
          </p:nvPr>
        </p:nvSpPr>
        <p:spPr>
          <a:xfrm>
            <a:off x="311700" y="1152475"/>
            <a:ext cx="8520600" cy="3524100"/>
          </a:xfrm>
          <a:prstGeom prst="rect">
            <a:avLst/>
          </a:prstGeom>
          <a:solidFill>
            <a:srgbClr val="CCCCCC"/>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mbria"/>
              <a:buChar char="●"/>
            </a:pPr>
            <a:r>
              <a:rPr lang="en" sz="1400">
                <a:solidFill>
                  <a:schemeClr val="dk1"/>
                </a:solidFill>
                <a:latin typeface="Cambria"/>
                <a:ea typeface="Cambria"/>
                <a:cs typeface="Cambria"/>
                <a:sym typeface="Cambria"/>
              </a:rPr>
              <a:t>As the driver of an activity bus, you have the responsibility of filling out the inspection sheet completely.  By signing the form you are stating that all remarks are true to the best of your knowledge.</a:t>
            </a:r>
            <a:endParaRPr sz="1400">
              <a:solidFill>
                <a:schemeClr val="dk1"/>
              </a:solidFill>
              <a:latin typeface="Cambria"/>
              <a:ea typeface="Cambria"/>
              <a:cs typeface="Cambria"/>
              <a:sym typeface="Cambria"/>
            </a:endParaRPr>
          </a:p>
          <a:p>
            <a:pPr indent="-317500" lvl="0" marL="457200" rtl="0" algn="l">
              <a:spcBef>
                <a:spcPts val="0"/>
              </a:spcBef>
              <a:spcAft>
                <a:spcPts val="0"/>
              </a:spcAft>
              <a:buClr>
                <a:schemeClr val="dk1"/>
              </a:buClr>
              <a:buSzPts val="1400"/>
              <a:buFont typeface="Cambria"/>
              <a:buChar char="●"/>
            </a:pPr>
            <a:r>
              <a:rPr lang="en" sz="1400">
                <a:solidFill>
                  <a:schemeClr val="dk1"/>
                </a:solidFill>
                <a:latin typeface="Cambria"/>
                <a:ea typeface="Cambria"/>
                <a:cs typeface="Cambria"/>
                <a:sym typeface="Cambria"/>
              </a:rPr>
              <a:t>Mileage starts at the bus pick up location and ends when the bus is parked at the school to which it is assigned.</a:t>
            </a:r>
            <a:endParaRPr sz="1400">
              <a:solidFill>
                <a:schemeClr val="dk1"/>
              </a:solidFill>
              <a:latin typeface="Cambria"/>
              <a:ea typeface="Cambria"/>
              <a:cs typeface="Cambria"/>
              <a:sym typeface="Cambria"/>
            </a:endParaRPr>
          </a:p>
          <a:p>
            <a:pPr indent="-317500" lvl="0" marL="457200" rtl="0" algn="l">
              <a:spcBef>
                <a:spcPts val="0"/>
              </a:spcBef>
              <a:spcAft>
                <a:spcPts val="0"/>
              </a:spcAft>
              <a:buClr>
                <a:schemeClr val="dk1"/>
              </a:buClr>
              <a:buSzPts val="1400"/>
              <a:buFont typeface="Cambria"/>
              <a:buChar char="●"/>
            </a:pPr>
            <a:r>
              <a:rPr lang="en" sz="1400">
                <a:solidFill>
                  <a:schemeClr val="dk1"/>
                </a:solidFill>
                <a:latin typeface="Cambria"/>
                <a:ea typeface="Cambria"/>
                <a:cs typeface="Cambria"/>
                <a:sym typeface="Cambria"/>
              </a:rPr>
              <a:t>Always return the bus at the time entered on the request form.  </a:t>
            </a:r>
            <a:r>
              <a:rPr b="1" i="1" lang="en" sz="1400" u="sng">
                <a:solidFill>
                  <a:schemeClr val="dk1"/>
                </a:solidFill>
                <a:latin typeface="Cambria"/>
                <a:ea typeface="Cambria"/>
                <a:cs typeface="Cambria"/>
                <a:sym typeface="Cambria"/>
              </a:rPr>
              <a:t>Many times Activity Buses are scheduled to go out again that same day on another trip.</a:t>
            </a:r>
            <a:endParaRPr b="1" i="1" sz="1400" u="sng">
              <a:solidFill>
                <a:schemeClr val="dk1"/>
              </a:solidFill>
              <a:latin typeface="Cambria"/>
              <a:ea typeface="Cambria"/>
              <a:cs typeface="Cambria"/>
              <a:sym typeface="Cambria"/>
            </a:endParaRPr>
          </a:p>
          <a:p>
            <a:pPr indent="-317500" lvl="0" marL="457200" rtl="0" algn="l">
              <a:spcBef>
                <a:spcPts val="0"/>
              </a:spcBef>
              <a:spcAft>
                <a:spcPts val="0"/>
              </a:spcAft>
              <a:buClr>
                <a:schemeClr val="dk1"/>
              </a:buClr>
              <a:buSzPts val="1400"/>
              <a:buFont typeface="Cambria"/>
              <a:buChar char="●"/>
            </a:pPr>
            <a:r>
              <a:rPr lang="en" sz="1400">
                <a:solidFill>
                  <a:schemeClr val="dk1"/>
                </a:solidFill>
                <a:latin typeface="Cambria"/>
                <a:ea typeface="Cambria"/>
                <a:cs typeface="Cambria"/>
                <a:sym typeface="Cambria"/>
              </a:rPr>
              <a:t>Never leave the parking lot when you pick up a bus </a:t>
            </a:r>
            <a:r>
              <a:rPr b="1" i="1" lang="en" sz="1400" u="sng">
                <a:solidFill>
                  <a:schemeClr val="dk1"/>
                </a:solidFill>
                <a:latin typeface="Cambria"/>
                <a:ea typeface="Cambria"/>
                <a:cs typeface="Cambria"/>
                <a:sym typeface="Cambria"/>
              </a:rPr>
              <a:t>without checking the fuel level</a:t>
            </a:r>
            <a:r>
              <a:rPr b="1" i="1" lang="en" sz="1400">
                <a:solidFill>
                  <a:schemeClr val="dk1"/>
                </a:solidFill>
                <a:latin typeface="Cambria"/>
                <a:ea typeface="Cambria"/>
                <a:cs typeface="Cambria"/>
                <a:sym typeface="Cambria"/>
              </a:rPr>
              <a:t>.</a:t>
            </a:r>
            <a:r>
              <a:rPr lang="en" sz="1400">
                <a:solidFill>
                  <a:schemeClr val="dk1"/>
                </a:solidFill>
                <a:latin typeface="Cambria"/>
                <a:ea typeface="Cambria"/>
                <a:cs typeface="Cambria"/>
                <a:sym typeface="Cambria"/>
              </a:rPr>
              <a:t>  Fuel trucks can only come to the school where the bus is assigned.</a:t>
            </a:r>
            <a:endParaRPr sz="1400">
              <a:solidFill>
                <a:srgbClr val="FFFFFF"/>
              </a:solidFill>
              <a:latin typeface="Cambria"/>
              <a:ea typeface="Cambria"/>
              <a:cs typeface="Cambria"/>
              <a:sym typeface="Cambria"/>
            </a:endParaRPr>
          </a:p>
          <a:p>
            <a:pPr indent="-317500" lvl="0" marL="457200" rtl="0" algn="l">
              <a:spcBef>
                <a:spcPts val="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Always complete a pre and post-trip inspection.</a:t>
            </a:r>
            <a:endParaRPr sz="1400">
              <a:solidFill>
                <a:srgbClr val="000000"/>
              </a:solidFill>
              <a:latin typeface="Cambria"/>
              <a:ea typeface="Cambria"/>
              <a:cs typeface="Cambria"/>
              <a:sym typeface="Cambria"/>
            </a:endParaRPr>
          </a:p>
          <a:p>
            <a:pPr indent="-317500" lvl="0" marL="457200" rtl="0" algn="l">
              <a:spcBef>
                <a:spcPts val="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The trip sheet must be shown to the school staff at the bus pick up location.  You must also present your license before you will be given the keys to the bus.</a:t>
            </a:r>
            <a:endParaRPr sz="1400">
              <a:solidFill>
                <a:srgbClr val="000000"/>
              </a:solidFill>
              <a:latin typeface="Cambria"/>
              <a:ea typeface="Cambria"/>
              <a:cs typeface="Cambria"/>
              <a:sym typeface="Cambria"/>
            </a:endParaRPr>
          </a:p>
          <a:p>
            <a:pPr indent="-317500" lvl="0" marL="457200" rtl="0" algn="l">
              <a:spcBef>
                <a:spcPts val="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All forms and information about activity buses can be found on the Transportation Department website. </a:t>
            </a:r>
            <a:endParaRPr sz="1400">
              <a:solidFill>
                <a:srgbClr val="000000"/>
              </a:solidFill>
              <a:latin typeface="Cambria"/>
              <a:ea typeface="Cambria"/>
              <a:cs typeface="Cambria"/>
              <a:sym typeface="Cambria"/>
            </a:endParaRPr>
          </a:p>
          <a:p>
            <a:pPr indent="0" lvl="0" marL="0" rtl="0" algn="ctr">
              <a:lnSpc>
                <a:spcPct val="90000"/>
              </a:lnSpc>
              <a:spcBef>
                <a:spcPts val="1600"/>
              </a:spcBef>
              <a:spcAft>
                <a:spcPts val="0"/>
              </a:spcAft>
              <a:buNone/>
            </a:pPr>
            <a:r>
              <a:rPr b="1" i="1" lang="en" sz="1400" u="sng">
                <a:solidFill>
                  <a:srgbClr val="0B5394"/>
                </a:solidFill>
              </a:rPr>
              <a:t>http://www.rock.k12.nc.us/transportation</a:t>
            </a:r>
            <a:endParaRPr b="1" i="1" sz="1400" u="sng">
              <a:solidFill>
                <a:srgbClr val="0B5394"/>
              </a:solidFill>
            </a:endParaRPr>
          </a:p>
          <a:p>
            <a:pPr indent="0" lvl="0" marL="0" rtl="0" algn="l">
              <a:spcBef>
                <a:spcPts val="0"/>
              </a:spcBef>
              <a:spcAft>
                <a:spcPts val="1600"/>
              </a:spcAft>
              <a:buNone/>
            </a:pPr>
            <a:r>
              <a:t/>
            </a:r>
            <a:endParaRPr sz="1100">
              <a:solidFill>
                <a:srgbClr val="FFFFFF"/>
              </a:solidFill>
              <a:latin typeface="Cambria"/>
              <a:ea typeface="Cambria"/>
              <a:cs typeface="Cambria"/>
              <a:sym typeface="Cambri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437" name="Shape 437"/>
        <p:cNvGrpSpPr/>
        <p:nvPr/>
      </p:nvGrpSpPr>
      <p:grpSpPr>
        <a:xfrm>
          <a:off x="0" y="0"/>
          <a:ext cx="0" cy="0"/>
          <a:chOff x="0" y="0"/>
          <a:chExt cx="0" cy="0"/>
        </a:xfrm>
      </p:grpSpPr>
      <p:sp>
        <p:nvSpPr>
          <p:cNvPr id="438" name="Google Shape;438;p66"/>
          <p:cNvSpPr txBox="1"/>
          <p:nvPr>
            <p:ph type="title"/>
          </p:nvPr>
        </p:nvSpPr>
        <p:spPr>
          <a:xfrm>
            <a:off x="262300" y="121200"/>
            <a:ext cx="8520600" cy="5727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CHARACTERISTICS OF A BUS DRIVER</a:t>
            </a:r>
            <a:endParaRPr b="1">
              <a:solidFill>
                <a:srgbClr val="000000"/>
              </a:solidFill>
              <a:latin typeface="Cambria"/>
              <a:ea typeface="Cambria"/>
              <a:cs typeface="Cambria"/>
              <a:sym typeface="Cambria"/>
            </a:endParaRPr>
          </a:p>
        </p:txBody>
      </p:sp>
      <p:sp>
        <p:nvSpPr>
          <p:cNvPr id="439" name="Google Shape;439;p66"/>
          <p:cNvSpPr txBox="1"/>
          <p:nvPr/>
        </p:nvSpPr>
        <p:spPr>
          <a:xfrm>
            <a:off x="3790550" y="2020875"/>
            <a:ext cx="3288300" cy="3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6"/>
          <p:cNvSpPr txBox="1"/>
          <p:nvPr>
            <p:ph idx="1" type="body"/>
          </p:nvPr>
        </p:nvSpPr>
        <p:spPr>
          <a:xfrm>
            <a:off x="237550" y="814500"/>
            <a:ext cx="8570100" cy="4223400"/>
          </a:xfrm>
          <a:prstGeom prst="rect">
            <a:avLst/>
          </a:prstGeom>
          <a:solidFill>
            <a:srgbClr val="CCCCCC"/>
          </a:solidFill>
          <a:ln>
            <a:noFill/>
          </a:ln>
        </p:spPr>
        <p:txBody>
          <a:bodyPr anchorCtr="0" anchor="t" bIns="91425" lIns="91425" spcFirstLastPara="1" rIns="91425" wrap="square" tIns="91425">
            <a:noAutofit/>
          </a:bodyPr>
          <a:lstStyle/>
          <a:p>
            <a:pPr indent="-317500" lvl="0" marL="457200" rtl="0" algn="l">
              <a:spcBef>
                <a:spcPts val="40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Patience…..don’t be quick to anger, be easily frustrated or have frequent outbursts.</a:t>
            </a:r>
            <a:endParaRPr sz="1400">
              <a:solidFill>
                <a:srgbClr val="000000"/>
              </a:solidFill>
              <a:latin typeface="Cambria"/>
              <a:ea typeface="Cambria"/>
              <a:cs typeface="Cambria"/>
              <a:sym typeface="Cambria"/>
            </a:endParaRPr>
          </a:p>
          <a:p>
            <a:pPr indent="-317500" lvl="0" marL="457200" rtl="0" algn="l">
              <a:spcBef>
                <a:spcPts val="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Quick to respond…..stay calm…..have the ability to adapt to changes while on the road whether it be traffic, or students. </a:t>
            </a:r>
            <a:endParaRPr sz="1400">
              <a:solidFill>
                <a:srgbClr val="000000"/>
              </a:solidFill>
              <a:latin typeface="Cambria"/>
              <a:ea typeface="Cambria"/>
              <a:cs typeface="Cambria"/>
              <a:sym typeface="Cambria"/>
            </a:endParaRPr>
          </a:p>
          <a:p>
            <a:pPr indent="-317500" lvl="0" marL="457200" rtl="0" algn="l">
              <a:spcBef>
                <a:spcPts val="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Route skills……know your route.</a:t>
            </a:r>
            <a:endParaRPr sz="1400">
              <a:solidFill>
                <a:srgbClr val="000000"/>
              </a:solidFill>
              <a:latin typeface="Cambria"/>
              <a:ea typeface="Cambria"/>
              <a:cs typeface="Cambria"/>
              <a:sym typeface="Cambria"/>
            </a:endParaRPr>
          </a:p>
          <a:p>
            <a:pPr indent="-317500" lvl="0" marL="457200" rtl="0" algn="l">
              <a:spcBef>
                <a:spcPts val="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Promptness…..be a timely driver, one that is consistently on time for student pickups and drop offs.</a:t>
            </a:r>
            <a:endParaRPr sz="1400">
              <a:solidFill>
                <a:srgbClr val="000000"/>
              </a:solidFill>
              <a:latin typeface="Cambria"/>
              <a:ea typeface="Cambria"/>
              <a:cs typeface="Cambria"/>
              <a:sym typeface="Cambria"/>
            </a:endParaRPr>
          </a:p>
          <a:p>
            <a:pPr indent="-317500" lvl="0" marL="457200" rtl="0" algn="l">
              <a:spcBef>
                <a:spcPts val="0"/>
              </a:spcBef>
              <a:spcAft>
                <a:spcPts val="0"/>
              </a:spcAft>
              <a:buClr>
                <a:srgbClr val="000000"/>
              </a:buClr>
              <a:buSzPts val="1400"/>
              <a:buFont typeface="Cambria"/>
              <a:buChar char="●"/>
            </a:pPr>
            <a:r>
              <a:rPr lang="en" sz="1400">
                <a:solidFill>
                  <a:srgbClr val="000000"/>
                </a:solidFill>
                <a:latin typeface="Cambria"/>
                <a:ea typeface="Cambria"/>
                <a:cs typeface="Cambria"/>
                <a:sym typeface="Cambria"/>
              </a:rPr>
              <a:t>Driving skills…..stay on route.  Use good judgement!</a:t>
            </a:r>
            <a:endParaRPr sz="1400">
              <a:solidFill>
                <a:srgbClr val="000000"/>
              </a:solidFill>
              <a:latin typeface="Cambria"/>
              <a:ea typeface="Cambria"/>
              <a:cs typeface="Cambria"/>
              <a:sym typeface="Cambria"/>
            </a:endParaRPr>
          </a:p>
          <a:p>
            <a:pPr indent="0" lvl="0" marL="0" rtl="0" algn="l">
              <a:spcBef>
                <a:spcPts val="1600"/>
              </a:spcBef>
              <a:spcAft>
                <a:spcPts val="0"/>
              </a:spcAft>
              <a:buNone/>
            </a:pPr>
            <a:r>
              <a:rPr lang="en" sz="1400">
                <a:solidFill>
                  <a:srgbClr val="000000"/>
                </a:solidFill>
                <a:latin typeface="Cambria"/>
                <a:ea typeface="Cambria"/>
                <a:cs typeface="Cambria"/>
                <a:sym typeface="Cambria"/>
              </a:rPr>
              <a:t>The most important trait of any bus driver is an eye for</a:t>
            </a:r>
            <a:r>
              <a:rPr b="1" i="1" lang="en" sz="1400" u="sng">
                <a:solidFill>
                  <a:srgbClr val="000000"/>
                </a:solidFill>
                <a:latin typeface="Cambria"/>
                <a:ea typeface="Cambria"/>
                <a:cs typeface="Cambria"/>
                <a:sym typeface="Cambria"/>
              </a:rPr>
              <a:t> safety</a:t>
            </a:r>
            <a:r>
              <a:rPr lang="en" sz="1400">
                <a:solidFill>
                  <a:srgbClr val="000000"/>
                </a:solidFill>
                <a:latin typeface="Cambria"/>
                <a:ea typeface="Cambria"/>
                <a:cs typeface="Cambria"/>
                <a:sym typeface="Cambria"/>
              </a:rPr>
              <a:t>.  At the end of the day, the ultimate goal for every school bus driver is to keep our children safe.  In order to keep our students safe, follow the rules of the road!  </a:t>
            </a:r>
            <a:endParaRPr sz="1400">
              <a:solidFill>
                <a:srgbClr val="000000"/>
              </a:solidFill>
              <a:latin typeface="Cambria"/>
              <a:ea typeface="Cambria"/>
              <a:cs typeface="Cambria"/>
              <a:sym typeface="Cambria"/>
            </a:endParaRPr>
          </a:p>
          <a:p>
            <a:pPr indent="0" lvl="0" marL="0" rtl="0" algn="l">
              <a:spcBef>
                <a:spcPts val="1600"/>
              </a:spcBef>
              <a:spcAft>
                <a:spcPts val="0"/>
              </a:spcAft>
              <a:buNone/>
            </a:pPr>
            <a:r>
              <a:rPr lang="en" sz="1400">
                <a:solidFill>
                  <a:srgbClr val="000000"/>
                </a:solidFill>
                <a:latin typeface="Cambria"/>
                <a:ea typeface="Cambria"/>
                <a:cs typeface="Cambria"/>
                <a:sym typeface="Cambria"/>
              </a:rPr>
              <a:t>You are the ones that can make a </a:t>
            </a:r>
            <a:r>
              <a:rPr b="1" i="1" lang="en" sz="1400" u="sng">
                <a:solidFill>
                  <a:srgbClr val="000000"/>
                </a:solidFill>
                <a:latin typeface="Cambria"/>
                <a:ea typeface="Cambria"/>
                <a:cs typeface="Cambria"/>
                <a:sym typeface="Cambria"/>
              </a:rPr>
              <a:t>difference</a:t>
            </a:r>
            <a:r>
              <a:rPr lang="en" sz="1400" u="sng">
                <a:solidFill>
                  <a:srgbClr val="000000"/>
                </a:solidFill>
                <a:latin typeface="Cambria"/>
                <a:ea typeface="Cambria"/>
                <a:cs typeface="Cambria"/>
                <a:sym typeface="Cambria"/>
              </a:rPr>
              <a:t> </a:t>
            </a:r>
            <a:r>
              <a:rPr b="1" i="1" lang="en" sz="1400" u="sng">
                <a:solidFill>
                  <a:srgbClr val="000000"/>
                </a:solidFill>
                <a:latin typeface="Cambria"/>
                <a:ea typeface="Cambria"/>
                <a:cs typeface="Cambria"/>
                <a:sym typeface="Cambria"/>
              </a:rPr>
              <a:t>in a child’s life</a:t>
            </a:r>
            <a:r>
              <a:rPr lang="en" sz="1400">
                <a:solidFill>
                  <a:srgbClr val="000000"/>
                </a:solidFill>
                <a:latin typeface="Cambria"/>
                <a:ea typeface="Cambria"/>
                <a:cs typeface="Cambria"/>
                <a:sym typeface="Cambria"/>
              </a:rPr>
              <a:t>!  We are the support system that keeps you </a:t>
            </a:r>
            <a:r>
              <a:rPr b="1" i="1" lang="en" sz="1400" u="sng">
                <a:solidFill>
                  <a:srgbClr val="000000"/>
                </a:solidFill>
                <a:latin typeface="Cambria"/>
                <a:ea typeface="Cambria"/>
                <a:cs typeface="Cambria"/>
                <a:sym typeface="Cambria"/>
              </a:rPr>
              <a:t>rolling</a:t>
            </a:r>
            <a:r>
              <a:rPr lang="en" sz="1400">
                <a:solidFill>
                  <a:srgbClr val="000000"/>
                </a:solidFill>
                <a:latin typeface="Cambria"/>
                <a:ea typeface="Cambria"/>
                <a:cs typeface="Cambria"/>
                <a:sym typeface="Cambria"/>
              </a:rPr>
              <a:t>!</a:t>
            </a:r>
            <a:endParaRPr sz="1400">
              <a:solidFill>
                <a:srgbClr val="000000"/>
              </a:solidFill>
              <a:latin typeface="Cambria"/>
              <a:ea typeface="Cambria"/>
              <a:cs typeface="Cambria"/>
              <a:sym typeface="Cambria"/>
            </a:endParaRPr>
          </a:p>
          <a:p>
            <a:pPr indent="0" lvl="0" marL="0" rtl="0" algn="l">
              <a:spcBef>
                <a:spcPts val="1600"/>
              </a:spcBef>
              <a:spcAft>
                <a:spcPts val="0"/>
              </a:spcAft>
              <a:buNone/>
            </a:pPr>
            <a:r>
              <a:rPr lang="en" sz="1600">
                <a:solidFill>
                  <a:srgbClr val="000000"/>
                </a:solidFill>
                <a:latin typeface="Cambria"/>
                <a:ea typeface="Cambria"/>
                <a:cs typeface="Cambria"/>
                <a:sym typeface="Cambria"/>
              </a:rPr>
              <a:t>Thank you for all that you do!  Have a safe school year!  </a:t>
            </a:r>
            <a:endParaRPr sz="1600">
              <a:solidFill>
                <a:srgbClr val="000000"/>
              </a:solidFill>
              <a:latin typeface="Cambria"/>
              <a:ea typeface="Cambria"/>
              <a:cs typeface="Cambria"/>
              <a:sym typeface="Cambria"/>
            </a:endParaRPr>
          </a:p>
          <a:p>
            <a:pPr indent="0" lvl="0" marL="0" rtl="0" algn="l">
              <a:spcBef>
                <a:spcPts val="1600"/>
              </a:spcBef>
              <a:spcAft>
                <a:spcPts val="1600"/>
              </a:spcAft>
              <a:buNone/>
            </a:pPr>
            <a:r>
              <a:t/>
            </a:r>
            <a:endParaRPr sz="1200">
              <a:solidFill>
                <a:srgbClr val="000000"/>
              </a:solidFill>
              <a:latin typeface="Cambria"/>
              <a:ea typeface="Cambria"/>
              <a:cs typeface="Cambria"/>
              <a:sym typeface="Cambria"/>
            </a:endParaRPr>
          </a:p>
        </p:txBody>
      </p:sp>
      <p:pic>
        <p:nvPicPr>
          <p:cNvPr id="441" name="Google Shape;441;p66"/>
          <p:cNvPicPr preferRelativeResize="0"/>
          <p:nvPr/>
        </p:nvPicPr>
        <p:blipFill>
          <a:blip r:embed="rId3">
            <a:alphaModFix/>
          </a:blip>
          <a:stretch>
            <a:fillRect/>
          </a:stretch>
        </p:blipFill>
        <p:spPr>
          <a:xfrm>
            <a:off x="5178451" y="3915525"/>
            <a:ext cx="950750" cy="895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543675" y="89275"/>
            <a:ext cx="3535974" cy="4838701"/>
          </a:xfrm>
          <a:prstGeom prst="rect">
            <a:avLst/>
          </a:prstGeom>
          <a:noFill/>
          <a:ln>
            <a:noFill/>
          </a:ln>
        </p:spPr>
      </p:pic>
      <p:pic>
        <p:nvPicPr>
          <p:cNvPr id="101" name="Google Shape;101;p19"/>
          <p:cNvPicPr preferRelativeResize="0"/>
          <p:nvPr/>
        </p:nvPicPr>
        <p:blipFill>
          <a:blip r:embed="rId4">
            <a:alphaModFix/>
          </a:blip>
          <a:stretch>
            <a:fillRect/>
          </a:stretch>
        </p:blipFill>
        <p:spPr>
          <a:xfrm>
            <a:off x="4560224" y="89275"/>
            <a:ext cx="3779725"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1383050" y="152400"/>
            <a:ext cx="6446545"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1173850" y="45100"/>
            <a:ext cx="6860100" cy="5016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261200" y="274625"/>
            <a:ext cx="8520600" cy="572700"/>
          </a:xfrm>
          <a:prstGeom prst="rect">
            <a:avLst/>
          </a:prstGeom>
          <a:solidFill>
            <a:srgbClr val="CCCCCC"/>
          </a:solidFill>
        </p:spPr>
        <p:txBody>
          <a:bodyPr anchorCtr="0" anchor="t" bIns="91425" lIns="91425" spcFirstLastPara="1" rIns="91425" wrap="square" tIns="91425">
            <a:noAutofit/>
          </a:bodyPr>
          <a:lstStyle/>
          <a:p>
            <a:pPr indent="0" lvl="0" marL="0" rtl="0" algn="ctr">
              <a:spcBef>
                <a:spcPts val="0"/>
              </a:spcBef>
              <a:spcAft>
                <a:spcPts val="0"/>
              </a:spcAft>
              <a:buNone/>
            </a:pPr>
            <a:r>
              <a:rPr lang="en"/>
              <a:t>Driver Recertification/DOT Physical</a:t>
            </a:r>
            <a:endParaRPr/>
          </a:p>
        </p:txBody>
      </p:sp>
      <p:sp>
        <p:nvSpPr>
          <p:cNvPr id="117" name="Google Shape;117;p22"/>
          <p:cNvSpPr txBox="1"/>
          <p:nvPr>
            <p:ph idx="1" type="body"/>
          </p:nvPr>
        </p:nvSpPr>
        <p:spPr>
          <a:xfrm>
            <a:off x="311700" y="912650"/>
            <a:ext cx="8520600" cy="3868500"/>
          </a:xfrm>
          <a:prstGeom prst="rect">
            <a:avLst/>
          </a:prstGeom>
          <a:solidFill>
            <a:srgbClr val="CCCCCC"/>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rgbClr val="000000"/>
                </a:solidFill>
              </a:rPr>
              <a:t>RENEWAL</a:t>
            </a:r>
            <a:endParaRPr sz="1300">
              <a:solidFill>
                <a:srgbClr val="000000"/>
              </a:solidFill>
            </a:endParaRPr>
          </a:p>
          <a:p>
            <a:pPr indent="0" lvl="0" marL="0" rtl="0" algn="l">
              <a:spcBef>
                <a:spcPts val="0"/>
              </a:spcBef>
              <a:spcAft>
                <a:spcPts val="0"/>
              </a:spcAft>
              <a:buNone/>
            </a:pPr>
            <a:r>
              <a:rPr lang="en" sz="1300">
                <a:solidFill>
                  <a:srgbClr val="000000"/>
                </a:solidFill>
              </a:rPr>
              <a:t>The NC/DEPS instructor will schedule a time for you to drive in order to be recertified as a school bus driver.  After obtaining your state license, you will need to send a copy of your </a:t>
            </a:r>
            <a:r>
              <a:rPr lang="en" sz="1300">
                <a:solidFill>
                  <a:srgbClr val="000000"/>
                </a:solidFill>
              </a:rPr>
              <a:t>permanent</a:t>
            </a:r>
            <a:r>
              <a:rPr lang="en" sz="1300">
                <a:solidFill>
                  <a:srgbClr val="000000"/>
                </a:solidFill>
              </a:rPr>
              <a:t> license to the RCS Transportation Department.  Drivers will be paid for one hour to compensate for renewal.  The Finance Department will be notified by the Transportation Department to pay you for this time.</a:t>
            </a:r>
            <a:endParaRPr sz="1300">
              <a:solidFill>
                <a:srgbClr val="000000"/>
              </a:solidFill>
            </a:endParaRPr>
          </a:p>
          <a:p>
            <a:pPr indent="0" lvl="0" marL="0" rtl="0" algn="l">
              <a:spcBef>
                <a:spcPts val="0"/>
              </a:spcBef>
              <a:spcAft>
                <a:spcPts val="0"/>
              </a:spcAft>
              <a:buNone/>
            </a:pPr>
            <a:r>
              <a:rPr b="1" lang="en" sz="1300" u="sng">
                <a:solidFill>
                  <a:srgbClr val="000000"/>
                </a:solidFill>
              </a:rPr>
              <a:t>NCDOT Physical</a:t>
            </a:r>
            <a:endParaRPr b="1" sz="1300" u="sng">
              <a:solidFill>
                <a:srgbClr val="000000"/>
              </a:solidFill>
            </a:endParaRPr>
          </a:p>
          <a:p>
            <a:pPr indent="0" lvl="0" marL="0" rtl="0" algn="l">
              <a:spcBef>
                <a:spcPts val="0"/>
              </a:spcBef>
              <a:spcAft>
                <a:spcPts val="0"/>
              </a:spcAft>
              <a:buNone/>
            </a:pPr>
            <a:r>
              <a:rPr lang="en" sz="1300">
                <a:solidFill>
                  <a:srgbClr val="000000"/>
                </a:solidFill>
              </a:rPr>
              <a:t>All school bus drivers must obtain a NCDOT Physical.  The driver and their supervisor will receive an email to remind them of the upcoming requirements.  A designated person from the RCS Transportation Department will notify drivers and supervisors of onsite DOT Physical appointments.  Onsite DOT physicals take place at the RCS Transportation Department.  Drivers will be registered for the appointment by phone.  Reminder emails will be sent 45, 30, and 15 days prior to the appointment.  </a:t>
            </a:r>
            <a:endParaRPr sz="1300">
              <a:solidFill>
                <a:srgbClr val="000000"/>
              </a:solidFill>
            </a:endParaRPr>
          </a:p>
          <a:p>
            <a:pPr indent="0" lvl="0" marL="0" rtl="0" algn="l">
              <a:spcBef>
                <a:spcPts val="0"/>
              </a:spcBef>
              <a:spcAft>
                <a:spcPts val="0"/>
              </a:spcAft>
              <a:buNone/>
            </a:pPr>
            <a:r>
              <a:rPr b="1" lang="en" sz="1300" u="sng">
                <a:solidFill>
                  <a:srgbClr val="000000"/>
                </a:solidFill>
              </a:rPr>
              <a:t>BEHIND THE WHEEL RECERTIFICATION PAY</a:t>
            </a:r>
            <a:endParaRPr b="1" sz="1300" u="sng">
              <a:solidFill>
                <a:srgbClr val="000000"/>
              </a:solidFill>
            </a:endParaRPr>
          </a:p>
          <a:p>
            <a:pPr indent="0" lvl="0" marL="0" rtl="0" algn="l">
              <a:spcBef>
                <a:spcPts val="0"/>
              </a:spcBef>
              <a:spcAft>
                <a:spcPts val="0"/>
              </a:spcAft>
              <a:buNone/>
            </a:pPr>
            <a:r>
              <a:rPr lang="en" sz="1300">
                <a:solidFill>
                  <a:srgbClr val="000000"/>
                </a:solidFill>
              </a:rPr>
              <a:t>Drivers will be paid for time spent for </a:t>
            </a:r>
            <a:r>
              <a:rPr lang="en" sz="1300">
                <a:solidFill>
                  <a:srgbClr val="000000"/>
                </a:solidFill>
              </a:rPr>
              <a:t>recertification</a:t>
            </a:r>
            <a:r>
              <a:rPr lang="en" sz="1300">
                <a:solidFill>
                  <a:srgbClr val="000000"/>
                </a:solidFill>
              </a:rPr>
              <a:t> and behind the wheel training.  You will not need to clock in for this time.  The finance department is notified by the transportation department of time spent for renewals and behind the wheel training time.  </a:t>
            </a:r>
            <a:endParaRPr sz="1300">
              <a:solidFill>
                <a:srgbClr val="000000"/>
              </a:solidFill>
            </a:endParaRPr>
          </a:p>
          <a:p>
            <a:pPr indent="0" lvl="0" marL="0" rtl="0" algn="l">
              <a:spcBef>
                <a:spcPts val="0"/>
              </a:spcBef>
              <a:spcAft>
                <a:spcPts val="0"/>
              </a:spcAft>
              <a:buNone/>
            </a:pPr>
            <a:r>
              <a:t/>
            </a:r>
            <a:endParaRPr sz="1300">
              <a:solidFill>
                <a:srgbClr val="000000"/>
              </a:solidFill>
            </a:endParaRPr>
          </a:p>
          <a:p>
            <a:pPr indent="0" lvl="0" marL="0" rtl="0" algn="l">
              <a:spcBef>
                <a:spcPts val="0"/>
              </a:spcBef>
              <a:spcAft>
                <a:spcPts val="0"/>
              </a:spcAft>
              <a:buNone/>
            </a:pPr>
            <a:r>
              <a:t/>
            </a:r>
            <a:endParaRPr sz="1300">
              <a:solidFill>
                <a:srgbClr val="000000"/>
              </a:solidFill>
            </a:endParaRPr>
          </a:p>
          <a:p>
            <a:pPr indent="0" lvl="0" marL="0" rtl="0" algn="l">
              <a:spcBef>
                <a:spcPts val="0"/>
              </a:spcBef>
              <a:spcAft>
                <a:spcPts val="0"/>
              </a:spcAft>
              <a:buNone/>
            </a:pPr>
            <a:r>
              <a:t/>
            </a:r>
            <a:endParaRPr b="1" sz="1300" u="sng">
              <a:solidFill>
                <a:srgbClr val="FFFFFF"/>
              </a:solidFill>
            </a:endParaRPr>
          </a:p>
          <a:p>
            <a:pPr indent="0" lvl="0" marL="0" rtl="0" algn="l">
              <a:spcBef>
                <a:spcPts val="0"/>
              </a:spcBef>
              <a:spcAft>
                <a:spcPts val="0"/>
              </a:spcAft>
              <a:buNone/>
            </a:pPr>
            <a:r>
              <a:t/>
            </a:r>
            <a:endParaRPr b="1" sz="1300" u="sng">
              <a:solidFill>
                <a:srgbClr val="FFFFFF"/>
              </a:solidFill>
            </a:endParaRPr>
          </a:p>
          <a:p>
            <a:pPr indent="0" lvl="0" marL="0" rtl="0" algn="l">
              <a:spcBef>
                <a:spcPts val="0"/>
              </a:spcBef>
              <a:spcAft>
                <a:spcPts val="0"/>
              </a:spcAft>
              <a:buNone/>
            </a:pPr>
            <a:r>
              <a:t/>
            </a:r>
            <a:endParaRPr b="1" sz="1300" u="sng">
              <a:solidFill>
                <a:srgbClr val="FFFFFF"/>
              </a:solidFill>
            </a:endParaRPr>
          </a:p>
          <a:p>
            <a:pPr indent="0" lvl="0" marL="0" rtl="0" algn="l">
              <a:spcBef>
                <a:spcPts val="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