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50" r:id="rId6"/>
    <p:sldMasterId id="2147483659" r:id="rId7"/>
    <p:sldMasterId id="214748366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Lst>
  <p:sldSz cy="6858000" cx="9144000"/>
  <p:notesSz cx="7010400" cy="9296400"/>
  <p:embeddedFontLst>
    <p:embeddedFont>
      <p:font typeface="Poppins"/>
      <p:regular r:id="rId83"/>
      <p:bold r:id="rId84"/>
      <p:italic r:id="rId85"/>
      <p:boldItalic r:id="rId86"/>
    </p:embeddedFont>
    <p:embeddedFont>
      <p:font typeface="Century Schoolbook"/>
      <p:regular r:id="rId87"/>
      <p:bold r:id="rId88"/>
      <p:italic r:id="rId89"/>
      <p:boldItalic r:id="rId90"/>
    </p:embeddedFont>
    <p:embeddedFont>
      <p:font typeface="Eater"/>
      <p:regular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92" roundtripDataSignature="AMtx7miFZCVBnVhANvK3fr5tJmrr6WEST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Cheryl Dy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Poppins-bold.fntdata"/><Relationship Id="rId83" Type="http://schemas.openxmlformats.org/officeDocument/2006/relationships/font" Target="fonts/Poppins-regular.fntdata"/><Relationship Id="rId42" Type="http://schemas.openxmlformats.org/officeDocument/2006/relationships/slide" Target="slides/slide33.xml"/><Relationship Id="rId86" Type="http://schemas.openxmlformats.org/officeDocument/2006/relationships/font" Target="fonts/Poppins-boldItalic.fntdata"/><Relationship Id="rId41" Type="http://schemas.openxmlformats.org/officeDocument/2006/relationships/slide" Target="slides/slide32.xml"/><Relationship Id="rId85" Type="http://schemas.openxmlformats.org/officeDocument/2006/relationships/font" Target="fonts/Poppins-italic.fntdata"/><Relationship Id="rId44" Type="http://schemas.openxmlformats.org/officeDocument/2006/relationships/slide" Target="slides/slide35.xml"/><Relationship Id="rId88" Type="http://schemas.openxmlformats.org/officeDocument/2006/relationships/font" Target="fonts/CenturySchoolbook-bold.fntdata"/><Relationship Id="rId43" Type="http://schemas.openxmlformats.org/officeDocument/2006/relationships/slide" Target="slides/slide34.xml"/><Relationship Id="rId87" Type="http://schemas.openxmlformats.org/officeDocument/2006/relationships/font" Target="fonts/CenturySchoolbook-regular.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CenturySchoolbook-italic.fntdata"/><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font" Target="fonts/Eater-regular.fntdata"/><Relationship Id="rId90" Type="http://schemas.openxmlformats.org/officeDocument/2006/relationships/font" Target="fonts/CenturySchoolbook-boldItalic.fntdata"/><Relationship Id="rId92" Type="http://customschemas.google.com/relationships/presentationmetadata" Target="meta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6-14T11:07:40.352">
    <p:pos x="10" y="10"/>
    <p:text/>
    <p:extLst>
      <p:ext uri="{C676402C-5697-4E1C-873F-D02D1690AC5C}">
        <p15:threadingInfo timeZoneBias="0"/>
      </p:ext>
      <p:ext uri="http://customooxmlschemas.google.com/">
        <go:slidesCustomData xmlns:go="http://customooxmlschemas.google.com/" commentPostId="AAAADF8i37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2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2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3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3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3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3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4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4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4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4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4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4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4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4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4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4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4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4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4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4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4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5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5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5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5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5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5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5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5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5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5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5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5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5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5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5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5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5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6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6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6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6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6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6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6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6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p6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64: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6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65: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6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66: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6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6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6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6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6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6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p7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70: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7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71: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7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72: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7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73: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414462"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 name="Shape 23"/>
        <p:cNvGrpSpPr/>
        <p:nvPr/>
      </p:nvGrpSpPr>
      <p:grpSpPr>
        <a:xfrm>
          <a:off x="0" y="0"/>
          <a:ext cx="0" cy="0"/>
          <a:chOff x="0" y="0"/>
          <a:chExt cx="0" cy="0"/>
        </a:xfrm>
      </p:grpSpPr>
      <p:sp>
        <p:nvSpPr>
          <p:cNvPr id="24" name="Google Shape;24;p75"/>
          <p:cNvSpPr txBox="1"/>
          <p:nvPr>
            <p:ph type="ctrTitle"/>
          </p:nvPr>
        </p:nvSpPr>
        <p:spPr>
          <a:xfrm rot="360000">
            <a:off x="3339809" y="3015792"/>
            <a:ext cx="4847038" cy="159972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4800">
                <a:solidFill>
                  <a:srgbClr val="0001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5"/>
          <p:cNvSpPr txBox="1"/>
          <p:nvPr>
            <p:ph idx="1" type="subTitle"/>
          </p:nvPr>
        </p:nvSpPr>
        <p:spPr>
          <a:xfrm rot="360000">
            <a:off x="3200499" y="4766916"/>
            <a:ext cx="4836456" cy="1040845"/>
          </a:xfrm>
          <a:prstGeom prst="rect">
            <a:avLst/>
          </a:prstGeom>
          <a:noFill/>
          <a:ln>
            <a:noFill/>
          </a:ln>
        </p:spPr>
        <p:txBody>
          <a:bodyPr anchorCtr="0" anchor="t" bIns="45700" lIns="91425" spcFirstLastPara="1" rIns="91425" wrap="square" tIns="45700">
            <a:normAutofit/>
          </a:bodyPr>
          <a:lstStyle>
            <a:lvl1pPr lvl="0" algn="ctr">
              <a:spcBef>
                <a:spcPts val="360"/>
              </a:spcBef>
              <a:spcAft>
                <a:spcPts val="0"/>
              </a:spcAft>
              <a:buSzPts val="1710"/>
              <a:buNone/>
              <a:defRPr sz="1800">
                <a:solidFill>
                  <a:srgbClr val="000100"/>
                </a:solidFill>
              </a:defRPr>
            </a:lvl1pPr>
            <a:lvl2pPr lvl="1" algn="ctr">
              <a:spcBef>
                <a:spcPts val="440"/>
              </a:spcBef>
              <a:spcAft>
                <a:spcPts val="0"/>
              </a:spcAft>
              <a:buSzPts val="2090"/>
              <a:buNone/>
              <a:defRPr>
                <a:solidFill>
                  <a:srgbClr val="888888"/>
                </a:solidFill>
              </a:defRPr>
            </a:lvl2pPr>
            <a:lvl3pPr lvl="2" algn="ctr">
              <a:spcBef>
                <a:spcPts val="400"/>
              </a:spcBef>
              <a:spcAft>
                <a:spcPts val="0"/>
              </a:spcAft>
              <a:buSzPts val="1900"/>
              <a:buNone/>
              <a:defRPr>
                <a:solidFill>
                  <a:srgbClr val="888888"/>
                </a:solidFill>
              </a:defRPr>
            </a:lvl3pPr>
            <a:lvl4pPr lvl="3" algn="ctr">
              <a:spcBef>
                <a:spcPts val="320"/>
              </a:spcBef>
              <a:spcAft>
                <a:spcPts val="0"/>
              </a:spcAft>
              <a:buSzPts val="1520"/>
              <a:buNone/>
              <a:defRPr>
                <a:solidFill>
                  <a:srgbClr val="888888"/>
                </a:solidFill>
              </a:defRPr>
            </a:lvl4pPr>
            <a:lvl5pPr lvl="4" algn="ctr">
              <a:spcBef>
                <a:spcPts val="280"/>
              </a:spcBef>
              <a:spcAft>
                <a:spcPts val="0"/>
              </a:spcAft>
              <a:buSzPts val="1330"/>
              <a:buNone/>
              <a:defRPr>
                <a:solidFill>
                  <a:srgbClr val="888888"/>
                </a:solidFill>
              </a:defRPr>
            </a:lvl5pPr>
            <a:lvl6pPr lvl="5" algn="ctr">
              <a:spcBef>
                <a:spcPts val="280"/>
              </a:spcBef>
              <a:spcAft>
                <a:spcPts val="0"/>
              </a:spcAft>
              <a:buSzPts val="1330"/>
              <a:buNone/>
              <a:defRPr>
                <a:solidFill>
                  <a:srgbClr val="888888"/>
                </a:solidFill>
              </a:defRPr>
            </a:lvl6pPr>
            <a:lvl7pPr lvl="6" algn="ctr">
              <a:spcBef>
                <a:spcPts val="280"/>
              </a:spcBef>
              <a:spcAft>
                <a:spcPts val="0"/>
              </a:spcAft>
              <a:buSzPts val="1330"/>
              <a:buNone/>
              <a:defRPr>
                <a:solidFill>
                  <a:srgbClr val="888888"/>
                </a:solidFill>
              </a:defRPr>
            </a:lvl7pPr>
            <a:lvl8pPr lvl="7" algn="ctr">
              <a:spcBef>
                <a:spcPts val="280"/>
              </a:spcBef>
              <a:spcAft>
                <a:spcPts val="0"/>
              </a:spcAft>
              <a:buSzPts val="1330"/>
              <a:buNone/>
              <a:defRPr>
                <a:solidFill>
                  <a:srgbClr val="888888"/>
                </a:solidFill>
              </a:defRPr>
            </a:lvl8pPr>
            <a:lvl9pPr lvl="8" algn="ctr">
              <a:spcBef>
                <a:spcPts val="280"/>
              </a:spcBef>
              <a:spcAft>
                <a:spcPts val="0"/>
              </a:spcAft>
              <a:buSzPts val="1330"/>
              <a:buNone/>
              <a:defRPr>
                <a:solidFill>
                  <a:srgbClr val="888888"/>
                </a:solidFill>
              </a:defRPr>
            </a:lvl9pPr>
          </a:lstStyle>
          <a:p/>
        </p:txBody>
      </p:sp>
      <p:sp>
        <p:nvSpPr>
          <p:cNvPr id="26" name="Google Shape;26;p75"/>
          <p:cNvSpPr txBox="1"/>
          <p:nvPr>
            <p:ph idx="10" type="dt"/>
          </p:nvPr>
        </p:nvSpPr>
        <p:spPr>
          <a:xfrm rot="-1080000">
            <a:off x="963612" y="5060950"/>
            <a:ext cx="1968500" cy="534987"/>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22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5"/>
          <p:cNvSpPr txBox="1"/>
          <p:nvPr>
            <p:ph idx="11" type="ftr"/>
          </p:nvPr>
        </p:nvSpPr>
        <p:spPr>
          <a:xfrm rot="-1080000">
            <a:off x="647700" y="4135437"/>
            <a:ext cx="2085975" cy="835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5"/>
          <p:cNvSpPr txBox="1"/>
          <p:nvPr>
            <p:ph idx="12" type="sldNum"/>
          </p:nvPr>
        </p:nvSpPr>
        <p:spPr>
          <a:xfrm rot="-1080000">
            <a:off x="1981200" y="5510212"/>
            <a:ext cx="738187" cy="4254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1pPr>
            <a:lvl2pPr indent="0" lvl="1"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2pPr>
            <a:lvl3pPr indent="0" lvl="2"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3pPr>
            <a:lvl4pPr indent="0" lvl="3"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4pPr>
            <a:lvl5pPr indent="0" lvl="4"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5pPr>
            <a:lvl6pPr indent="0" lvl="5"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6pPr>
            <a:lvl7pPr indent="0" lvl="6"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7pPr>
            <a:lvl8pPr indent="0" lvl="7"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8pPr>
            <a:lvl9pPr indent="0" lvl="8" marL="0" marR="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1" name="Shape 91"/>
        <p:cNvGrpSpPr/>
        <p:nvPr/>
      </p:nvGrpSpPr>
      <p:grpSpPr>
        <a:xfrm>
          <a:off x="0" y="0"/>
          <a:ext cx="0" cy="0"/>
          <a:chOff x="0" y="0"/>
          <a:chExt cx="0" cy="0"/>
        </a:xfrm>
      </p:grpSpPr>
      <p:sp>
        <p:nvSpPr>
          <p:cNvPr id="92" name="Google Shape;92;p80"/>
          <p:cNvSpPr txBox="1"/>
          <p:nvPr>
            <p:ph type="title"/>
          </p:nvPr>
        </p:nvSpPr>
        <p:spPr>
          <a:xfrm>
            <a:off x="551280" y="4669654"/>
            <a:ext cx="8041440" cy="71986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b="0"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80"/>
          <p:cNvSpPr/>
          <p:nvPr>
            <p:ph idx="2" type="pic"/>
          </p:nvPr>
        </p:nvSpPr>
        <p:spPr>
          <a:xfrm rot="-60000">
            <a:off x="2130552" y="594360"/>
            <a:ext cx="4873752" cy="3657600"/>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3040"/>
              <a:buFont typeface="Arial"/>
              <a:buNone/>
              <a:defRPr b="0" i="0" sz="3200" u="none" cap="none" strike="noStrike">
                <a:solidFill>
                  <a:srgbClr val="404040"/>
                </a:solidFill>
                <a:latin typeface="Cambria"/>
                <a:ea typeface="Cambria"/>
                <a:cs typeface="Cambria"/>
                <a:sym typeface="Cambria"/>
              </a:defRPr>
            </a:lvl1pPr>
            <a:lvl2pPr lvl="1" marR="0" rtl="0" algn="l">
              <a:spcBef>
                <a:spcPts val="560"/>
              </a:spcBef>
              <a:spcAft>
                <a:spcPts val="0"/>
              </a:spcAft>
              <a:buClr>
                <a:schemeClr val="accent1"/>
              </a:buClr>
              <a:buSzPts val="2660"/>
              <a:buFont typeface="Arial"/>
              <a:buNone/>
              <a:defRPr b="0" i="0" sz="2800" u="none" cap="none" strike="noStrike">
                <a:solidFill>
                  <a:srgbClr val="404040"/>
                </a:solidFill>
                <a:latin typeface="Cambria"/>
                <a:ea typeface="Cambria"/>
                <a:cs typeface="Cambria"/>
                <a:sym typeface="Cambria"/>
              </a:defRPr>
            </a:lvl2pPr>
            <a:lvl3pPr lvl="2" marR="0" rtl="0" algn="l">
              <a:spcBef>
                <a:spcPts val="480"/>
              </a:spcBef>
              <a:spcAft>
                <a:spcPts val="0"/>
              </a:spcAft>
              <a:buClr>
                <a:schemeClr val="accent1"/>
              </a:buClr>
              <a:buSzPts val="2280"/>
              <a:buFont typeface="Arial"/>
              <a:buNone/>
              <a:defRPr b="0" i="0" sz="2400" u="none" cap="none" strike="noStrike">
                <a:solidFill>
                  <a:srgbClr val="404040"/>
                </a:solidFill>
                <a:latin typeface="Cambria"/>
                <a:ea typeface="Cambria"/>
                <a:cs typeface="Cambria"/>
                <a:sym typeface="Cambria"/>
              </a:defRPr>
            </a:lvl3pPr>
            <a:lvl4pPr lvl="3" marR="0" rtl="0" algn="l">
              <a:spcBef>
                <a:spcPts val="400"/>
              </a:spcBef>
              <a:spcAft>
                <a:spcPts val="0"/>
              </a:spcAft>
              <a:buClr>
                <a:schemeClr val="accent1"/>
              </a:buClr>
              <a:buSzPts val="1900"/>
              <a:buFont typeface="Arial"/>
              <a:buNone/>
              <a:defRPr b="0" i="0" sz="2000" u="none" cap="none" strike="noStrike">
                <a:solidFill>
                  <a:srgbClr val="404040"/>
                </a:solidFill>
                <a:latin typeface="Cambria"/>
                <a:ea typeface="Cambria"/>
                <a:cs typeface="Cambria"/>
                <a:sym typeface="Cambria"/>
              </a:defRPr>
            </a:lvl4pPr>
            <a:lvl5pPr lvl="4" marR="0" rtl="0" algn="l">
              <a:spcBef>
                <a:spcPts val="400"/>
              </a:spcBef>
              <a:spcAft>
                <a:spcPts val="0"/>
              </a:spcAft>
              <a:buClr>
                <a:schemeClr val="accent1"/>
              </a:buClr>
              <a:buSzPts val="1900"/>
              <a:buFont typeface="Arial"/>
              <a:buNone/>
              <a:defRPr b="0" i="0" sz="2000" u="none" cap="none" strike="noStrike">
                <a:solidFill>
                  <a:srgbClr val="404040"/>
                </a:solidFill>
                <a:latin typeface="Cambria"/>
                <a:ea typeface="Cambria"/>
                <a:cs typeface="Cambria"/>
                <a:sym typeface="Cambria"/>
              </a:defRPr>
            </a:lvl5pPr>
            <a:lvl6pPr lvl="5"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6pPr>
            <a:lvl7pPr lvl="6"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7pPr>
            <a:lvl8pPr lvl="7"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8pPr>
            <a:lvl9pPr lvl="8" marR="0" rtl="0" algn="l">
              <a:spcBef>
                <a:spcPts val="400"/>
              </a:spcBef>
              <a:spcAft>
                <a:spcPts val="0"/>
              </a:spcAft>
              <a:buClr>
                <a:schemeClr val="accent1"/>
              </a:buClr>
              <a:buSzPts val="1900"/>
              <a:buFont typeface="Arial"/>
              <a:buNone/>
              <a:defRPr b="0" i="0" sz="2000" u="none" cap="none" strike="noStrike">
                <a:solidFill>
                  <a:srgbClr val="3F3F3F"/>
                </a:solidFill>
                <a:latin typeface="Cambria"/>
                <a:ea typeface="Cambria"/>
                <a:cs typeface="Cambria"/>
                <a:sym typeface="Cambria"/>
              </a:defRPr>
            </a:lvl9pPr>
          </a:lstStyle>
          <a:p/>
        </p:txBody>
      </p:sp>
      <p:sp>
        <p:nvSpPr>
          <p:cNvPr id="94" name="Google Shape;94;p80"/>
          <p:cNvSpPr txBox="1"/>
          <p:nvPr>
            <p:ph idx="1" type="body"/>
          </p:nvPr>
        </p:nvSpPr>
        <p:spPr>
          <a:xfrm>
            <a:off x="1219200" y="5416153"/>
            <a:ext cx="6705600" cy="603126"/>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520"/>
              <a:buNone/>
              <a:defRPr sz="16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855"/>
              <a:buNone/>
              <a:defRPr sz="900"/>
            </a:lvl4pPr>
            <a:lvl5pPr indent="-228600" lvl="4" marL="2286000" algn="l">
              <a:spcBef>
                <a:spcPts val="180"/>
              </a:spcBef>
              <a:spcAft>
                <a:spcPts val="0"/>
              </a:spcAft>
              <a:buSzPts val="855"/>
              <a:buNone/>
              <a:defRPr sz="900"/>
            </a:lvl5pPr>
            <a:lvl6pPr indent="-228600" lvl="5" marL="2743200" algn="l">
              <a:spcBef>
                <a:spcPts val="180"/>
              </a:spcBef>
              <a:spcAft>
                <a:spcPts val="0"/>
              </a:spcAft>
              <a:buSzPts val="855"/>
              <a:buNone/>
              <a:defRPr sz="900"/>
            </a:lvl6pPr>
            <a:lvl7pPr indent="-228600" lvl="6" marL="3200400" algn="l">
              <a:spcBef>
                <a:spcPts val="180"/>
              </a:spcBef>
              <a:spcAft>
                <a:spcPts val="0"/>
              </a:spcAft>
              <a:buSzPts val="855"/>
              <a:buNone/>
              <a:defRPr sz="900"/>
            </a:lvl7pPr>
            <a:lvl8pPr indent="-228600" lvl="7" marL="3657600" algn="l">
              <a:spcBef>
                <a:spcPts val="180"/>
              </a:spcBef>
              <a:spcAft>
                <a:spcPts val="0"/>
              </a:spcAft>
              <a:buSzPts val="855"/>
              <a:buNone/>
              <a:defRPr sz="900"/>
            </a:lvl8pPr>
            <a:lvl9pPr indent="-228600" lvl="8" marL="4114800" algn="l">
              <a:spcBef>
                <a:spcPts val="180"/>
              </a:spcBef>
              <a:spcAft>
                <a:spcPts val="0"/>
              </a:spcAft>
              <a:buSzPts val="855"/>
              <a:buNone/>
              <a:defRPr sz="900"/>
            </a:lvl9pPr>
          </a:lstStyle>
          <a:p/>
        </p:txBody>
      </p:sp>
      <p:sp>
        <p:nvSpPr>
          <p:cNvPr id="95" name="Google Shape;95;p80"/>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0"/>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80"/>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7" name="Shape 107"/>
        <p:cNvGrpSpPr/>
        <p:nvPr/>
      </p:nvGrpSpPr>
      <p:grpSpPr>
        <a:xfrm>
          <a:off x="0" y="0"/>
          <a:ext cx="0" cy="0"/>
          <a:chOff x="0" y="0"/>
          <a:chExt cx="0" cy="0"/>
        </a:xfrm>
      </p:grpSpPr>
      <p:sp>
        <p:nvSpPr>
          <p:cNvPr id="108" name="Google Shape;108;p88"/>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88"/>
          <p:cNvSpPr txBox="1"/>
          <p:nvPr>
            <p:ph idx="1" type="body"/>
          </p:nvPr>
        </p:nvSpPr>
        <p:spPr>
          <a:xfrm>
            <a:off x="841248" y="2038388"/>
            <a:ext cx="3017520" cy="542395"/>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2280"/>
              <a:buNone/>
              <a:defRPr b="0" sz="2400">
                <a:solidFill>
                  <a:schemeClr val="dk2"/>
                </a:solidFill>
                <a:latin typeface="Cambria"/>
                <a:ea typeface="Cambria"/>
                <a:cs typeface="Cambria"/>
                <a:sym typeface="Cambria"/>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520"/>
              <a:buNone/>
              <a:defRPr b="1" sz="1600"/>
            </a:lvl4pPr>
            <a:lvl5pPr indent="-228600" lvl="4" marL="2286000" algn="l">
              <a:spcBef>
                <a:spcPts val="320"/>
              </a:spcBef>
              <a:spcAft>
                <a:spcPts val="0"/>
              </a:spcAft>
              <a:buSzPts val="1520"/>
              <a:buNone/>
              <a:defRPr b="1" sz="1600"/>
            </a:lvl5pPr>
            <a:lvl6pPr indent="-228600" lvl="5" marL="2743200" algn="l">
              <a:spcBef>
                <a:spcPts val="320"/>
              </a:spcBef>
              <a:spcAft>
                <a:spcPts val="0"/>
              </a:spcAft>
              <a:buSzPts val="1520"/>
              <a:buNone/>
              <a:defRPr b="1" sz="1600"/>
            </a:lvl6pPr>
            <a:lvl7pPr indent="-228600" lvl="6" marL="3200400" algn="l">
              <a:spcBef>
                <a:spcPts val="320"/>
              </a:spcBef>
              <a:spcAft>
                <a:spcPts val="0"/>
              </a:spcAft>
              <a:buSzPts val="1520"/>
              <a:buNone/>
              <a:defRPr b="1" sz="1600"/>
            </a:lvl7pPr>
            <a:lvl8pPr indent="-228600" lvl="7" marL="3657600" algn="l">
              <a:spcBef>
                <a:spcPts val="320"/>
              </a:spcBef>
              <a:spcAft>
                <a:spcPts val="0"/>
              </a:spcAft>
              <a:buSzPts val="1520"/>
              <a:buNone/>
              <a:defRPr b="1" sz="1600"/>
            </a:lvl8pPr>
            <a:lvl9pPr indent="-228600" lvl="8" marL="4114800" algn="l">
              <a:spcBef>
                <a:spcPts val="320"/>
              </a:spcBef>
              <a:spcAft>
                <a:spcPts val="0"/>
              </a:spcAft>
              <a:buSzPts val="1520"/>
              <a:buNone/>
              <a:defRPr b="1" sz="1600"/>
            </a:lvl9pPr>
          </a:lstStyle>
          <a:p/>
        </p:txBody>
      </p:sp>
      <p:sp>
        <p:nvSpPr>
          <p:cNvPr id="110" name="Google Shape;110;p88"/>
          <p:cNvSpPr txBox="1"/>
          <p:nvPr>
            <p:ph idx="2" type="body"/>
          </p:nvPr>
        </p:nvSpPr>
        <p:spPr>
          <a:xfrm>
            <a:off x="5291091" y="2038387"/>
            <a:ext cx="3014708" cy="542394"/>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2280"/>
              <a:buNone/>
              <a:defRPr b="0" sz="2400">
                <a:solidFill>
                  <a:schemeClr val="dk2"/>
                </a:solidFill>
                <a:latin typeface="Cambria"/>
                <a:ea typeface="Cambria"/>
                <a:cs typeface="Cambria"/>
                <a:sym typeface="Cambria"/>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520"/>
              <a:buNone/>
              <a:defRPr b="1" sz="1600"/>
            </a:lvl4pPr>
            <a:lvl5pPr indent="-228600" lvl="4" marL="2286000" algn="l">
              <a:spcBef>
                <a:spcPts val="320"/>
              </a:spcBef>
              <a:spcAft>
                <a:spcPts val="0"/>
              </a:spcAft>
              <a:buSzPts val="1520"/>
              <a:buNone/>
              <a:defRPr b="1" sz="1600"/>
            </a:lvl5pPr>
            <a:lvl6pPr indent="-228600" lvl="5" marL="2743200" algn="l">
              <a:spcBef>
                <a:spcPts val="320"/>
              </a:spcBef>
              <a:spcAft>
                <a:spcPts val="0"/>
              </a:spcAft>
              <a:buSzPts val="1520"/>
              <a:buNone/>
              <a:defRPr b="1" sz="1600"/>
            </a:lvl6pPr>
            <a:lvl7pPr indent="-228600" lvl="6" marL="3200400" algn="l">
              <a:spcBef>
                <a:spcPts val="320"/>
              </a:spcBef>
              <a:spcAft>
                <a:spcPts val="0"/>
              </a:spcAft>
              <a:buSzPts val="1520"/>
              <a:buNone/>
              <a:defRPr b="1" sz="1600"/>
            </a:lvl7pPr>
            <a:lvl8pPr indent="-228600" lvl="7" marL="3657600" algn="l">
              <a:spcBef>
                <a:spcPts val="320"/>
              </a:spcBef>
              <a:spcAft>
                <a:spcPts val="0"/>
              </a:spcAft>
              <a:buSzPts val="1520"/>
              <a:buNone/>
              <a:defRPr b="1" sz="1600"/>
            </a:lvl8pPr>
            <a:lvl9pPr indent="-228600" lvl="8" marL="4114800" algn="l">
              <a:spcBef>
                <a:spcPts val="320"/>
              </a:spcBef>
              <a:spcAft>
                <a:spcPts val="0"/>
              </a:spcAft>
              <a:buSzPts val="1520"/>
              <a:buNone/>
              <a:defRPr b="1" sz="1600"/>
            </a:lvl9pPr>
          </a:lstStyle>
          <a:p/>
        </p:txBody>
      </p:sp>
      <p:sp>
        <p:nvSpPr>
          <p:cNvPr id="111" name="Google Shape;111;p88"/>
          <p:cNvSpPr txBox="1"/>
          <p:nvPr>
            <p:ph idx="3" type="body"/>
          </p:nvPr>
        </p:nvSpPr>
        <p:spPr>
          <a:xfrm>
            <a:off x="841248" y="2743199"/>
            <a:ext cx="3017520" cy="324612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2" name="Google Shape;112;p88"/>
          <p:cNvSpPr txBox="1"/>
          <p:nvPr>
            <p:ph idx="4" type="body"/>
          </p:nvPr>
        </p:nvSpPr>
        <p:spPr>
          <a:xfrm>
            <a:off x="5294376" y="2743200"/>
            <a:ext cx="3017520" cy="324612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3" name="Google Shape;113;p88"/>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88"/>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8"/>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Google Shape;37;p77"/>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7"/>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9" name="Google Shape;39;p77"/>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7"/>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7"/>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78"/>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8"/>
          <p:cNvSpPr txBox="1"/>
          <p:nvPr>
            <p:ph idx="1" type="body"/>
          </p:nvPr>
        </p:nvSpPr>
        <p:spPr>
          <a:xfrm>
            <a:off x="841248" y="2039112"/>
            <a:ext cx="3657600" cy="3950208"/>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5" name="Google Shape;45;p78"/>
          <p:cNvSpPr txBox="1"/>
          <p:nvPr>
            <p:ph idx="2" type="body"/>
          </p:nvPr>
        </p:nvSpPr>
        <p:spPr>
          <a:xfrm>
            <a:off x="4645152" y="2039112"/>
            <a:ext cx="3657600" cy="3950208"/>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6" name="Google Shape;46;p78"/>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8"/>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8"/>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81"/>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1"/>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1"/>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3" name="Shape 53"/>
        <p:cNvGrpSpPr/>
        <p:nvPr/>
      </p:nvGrpSpPr>
      <p:grpSpPr>
        <a:xfrm>
          <a:off x="0" y="0"/>
          <a:ext cx="0" cy="0"/>
          <a:chOff x="0" y="0"/>
          <a:chExt cx="0" cy="0"/>
        </a:xfrm>
      </p:grpSpPr>
      <p:sp>
        <p:nvSpPr>
          <p:cNvPr id="54" name="Google Shape;54;p82"/>
          <p:cNvSpPr txBox="1"/>
          <p:nvPr>
            <p:ph type="title"/>
          </p:nvPr>
        </p:nvSpPr>
        <p:spPr>
          <a:xfrm rot="5400000">
            <a:off x="4876299" y="2303380"/>
            <a:ext cx="5469523" cy="19633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2"/>
          <p:cNvSpPr txBox="1"/>
          <p:nvPr>
            <p:ph idx="1" type="body"/>
          </p:nvPr>
        </p:nvSpPr>
        <p:spPr>
          <a:xfrm rot="5400000">
            <a:off x="914399" y="475080"/>
            <a:ext cx="5181602" cy="590784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6" name="Google Shape;56;p82"/>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2"/>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2"/>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9" name="Shape 59"/>
        <p:cNvGrpSpPr/>
        <p:nvPr/>
      </p:nvGrpSpPr>
      <p:grpSpPr>
        <a:xfrm>
          <a:off x="0" y="0"/>
          <a:ext cx="0" cy="0"/>
          <a:chOff x="0" y="0"/>
          <a:chExt cx="0" cy="0"/>
        </a:xfrm>
      </p:grpSpPr>
      <p:sp>
        <p:nvSpPr>
          <p:cNvPr id="60" name="Google Shape;60;p83"/>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3"/>
          <p:cNvSpPr txBox="1"/>
          <p:nvPr>
            <p:ph idx="1" type="body"/>
          </p:nvPr>
        </p:nvSpPr>
        <p:spPr>
          <a:xfrm rot="5400000">
            <a:off x="2596356" y="280193"/>
            <a:ext cx="3951287" cy="7467600"/>
          </a:xfrm>
          <a:prstGeom prst="rect">
            <a:avLst/>
          </a:prstGeom>
          <a:noFill/>
          <a:ln>
            <a:noFill/>
          </a:ln>
        </p:spPr>
        <p:txBody>
          <a:bodyPr anchorCtr="0" anchor="ctr" bIns="45700" lIns="91425" spcFirstLastPara="1" rIns="91425" wrap="square" tIns="45700">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2" name="Google Shape;62;p83"/>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3"/>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3"/>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5" name="Shape 65"/>
        <p:cNvGrpSpPr/>
        <p:nvPr/>
      </p:nvGrpSpPr>
      <p:grpSpPr>
        <a:xfrm>
          <a:off x="0" y="0"/>
          <a:ext cx="0" cy="0"/>
          <a:chOff x="0" y="0"/>
          <a:chExt cx="0" cy="0"/>
        </a:xfrm>
      </p:grpSpPr>
      <p:sp>
        <p:nvSpPr>
          <p:cNvPr id="66" name="Google Shape;66;p84"/>
          <p:cNvSpPr txBox="1"/>
          <p:nvPr>
            <p:ph type="title"/>
          </p:nvPr>
        </p:nvSpPr>
        <p:spPr>
          <a:xfrm>
            <a:off x="551280" y="1487081"/>
            <a:ext cx="3008313" cy="19213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4"/>
          <p:cNvSpPr txBox="1"/>
          <p:nvPr>
            <p:ph idx="1" type="body"/>
          </p:nvPr>
        </p:nvSpPr>
        <p:spPr>
          <a:xfrm>
            <a:off x="3893350" y="835428"/>
            <a:ext cx="4699370" cy="5151526"/>
          </a:xfrm>
          <a:prstGeom prst="rect">
            <a:avLst/>
          </a:prstGeom>
          <a:noFill/>
          <a:ln>
            <a:noFill/>
          </a:ln>
        </p:spPr>
        <p:txBody>
          <a:bodyPr anchorCtr="0" anchor="ctr" bIns="45700" lIns="91425" spcFirstLastPara="1" rIns="91425" wrap="square" tIns="45700">
            <a:noAutofit/>
          </a:bodyPr>
          <a:lstStyle>
            <a:lvl1pPr indent="-373380" lvl="0" marL="457200" algn="l">
              <a:spcBef>
                <a:spcPts val="480"/>
              </a:spcBef>
              <a:spcAft>
                <a:spcPts val="0"/>
              </a:spcAft>
              <a:buSzPts val="2280"/>
              <a:buChar char="0"/>
              <a:defRPr sz="2400"/>
            </a:lvl1pPr>
            <a:lvl2pPr indent="-361315" lvl="1" marL="914400" algn="l">
              <a:spcBef>
                <a:spcPts val="440"/>
              </a:spcBef>
              <a:spcAft>
                <a:spcPts val="0"/>
              </a:spcAft>
              <a:buSzPts val="2090"/>
              <a:buChar char="0"/>
              <a:defRPr sz="2200"/>
            </a:lvl2pPr>
            <a:lvl3pPr indent="-349250" lvl="2" marL="1371600" algn="l">
              <a:spcBef>
                <a:spcPts val="400"/>
              </a:spcBef>
              <a:spcAft>
                <a:spcPts val="0"/>
              </a:spcAft>
              <a:buSzPts val="1900"/>
              <a:buChar char="0"/>
              <a:defRPr sz="2000"/>
            </a:lvl3pPr>
            <a:lvl4pPr indent="-337185" lvl="3" marL="1828800" algn="l">
              <a:spcBef>
                <a:spcPts val="360"/>
              </a:spcBef>
              <a:spcAft>
                <a:spcPts val="0"/>
              </a:spcAft>
              <a:buSzPts val="1710"/>
              <a:buChar char="0"/>
              <a:defRPr sz="1800"/>
            </a:lvl4pPr>
            <a:lvl5pPr indent="-325120" lvl="4" marL="2286000" algn="l">
              <a:spcBef>
                <a:spcPts val="320"/>
              </a:spcBef>
              <a:spcAft>
                <a:spcPts val="0"/>
              </a:spcAft>
              <a:buSzPts val="1520"/>
              <a:buChar char="0"/>
              <a:defRPr sz="1600"/>
            </a:lvl5pPr>
            <a:lvl6pPr indent="-349250" lvl="5" marL="2743200" algn="l">
              <a:spcBef>
                <a:spcPts val="400"/>
              </a:spcBef>
              <a:spcAft>
                <a:spcPts val="0"/>
              </a:spcAft>
              <a:buSzPts val="1900"/>
              <a:buChar char="0"/>
              <a:defRPr sz="2000"/>
            </a:lvl6pPr>
            <a:lvl7pPr indent="-349250" lvl="6" marL="3200400" algn="l">
              <a:spcBef>
                <a:spcPts val="400"/>
              </a:spcBef>
              <a:spcAft>
                <a:spcPts val="0"/>
              </a:spcAft>
              <a:buSzPts val="1900"/>
              <a:buChar char="0"/>
              <a:defRPr sz="2000"/>
            </a:lvl7pPr>
            <a:lvl8pPr indent="-349250" lvl="7" marL="3657600" algn="l">
              <a:spcBef>
                <a:spcPts val="400"/>
              </a:spcBef>
              <a:spcAft>
                <a:spcPts val="0"/>
              </a:spcAft>
              <a:buSzPts val="1900"/>
              <a:buChar char="0"/>
              <a:defRPr sz="2000"/>
            </a:lvl8pPr>
            <a:lvl9pPr indent="-349250" lvl="8" marL="4114800" algn="l">
              <a:spcBef>
                <a:spcPts val="400"/>
              </a:spcBef>
              <a:spcAft>
                <a:spcPts val="0"/>
              </a:spcAft>
              <a:buSzPts val="1900"/>
              <a:buChar char="0"/>
              <a:defRPr sz="2000"/>
            </a:lvl9pPr>
          </a:lstStyle>
          <a:p/>
        </p:txBody>
      </p:sp>
      <p:sp>
        <p:nvSpPr>
          <p:cNvPr id="68" name="Google Shape;68;p84"/>
          <p:cNvSpPr txBox="1"/>
          <p:nvPr>
            <p:ph idx="2" type="body"/>
          </p:nvPr>
        </p:nvSpPr>
        <p:spPr>
          <a:xfrm>
            <a:off x="551280" y="3408420"/>
            <a:ext cx="3008313" cy="1919091"/>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855"/>
              <a:buNone/>
              <a:defRPr sz="900"/>
            </a:lvl4pPr>
            <a:lvl5pPr indent="-228600" lvl="4" marL="2286000" algn="l">
              <a:spcBef>
                <a:spcPts val="180"/>
              </a:spcBef>
              <a:spcAft>
                <a:spcPts val="0"/>
              </a:spcAft>
              <a:buSzPts val="855"/>
              <a:buNone/>
              <a:defRPr sz="900"/>
            </a:lvl5pPr>
            <a:lvl6pPr indent="-228600" lvl="5" marL="2743200" algn="l">
              <a:spcBef>
                <a:spcPts val="180"/>
              </a:spcBef>
              <a:spcAft>
                <a:spcPts val="0"/>
              </a:spcAft>
              <a:buSzPts val="855"/>
              <a:buNone/>
              <a:defRPr sz="900"/>
            </a:lvl6pPr>
            <a:lvl7pPr indent="-228600" lvl="6" marL="3200400" algn="l">
              <a:spcBef>
                <a:spcPts val="180"/>
              </a:spcBef>
              <a:spcAft>
                <a:spcPts val="0"/>
              </a:spcAft>
              <a:buSzPts val="855"/>
              <a:buNone/>
              <a:defRPr sz="900"/>
            </a:lvl7pPr>
            <a:lvl8pPr indent="-228600" lvl="7" marL="3657600" algn="l">
              <a:spcBef>
                <a:spcPts val="180"/>
              </a:spcBef>
              <a:spcAft>
                <a:spcPts val="0"/>
              </a:spcAft>
              <a:buSzPts val="855"/>
              <a:buNone/>
              <a:defRPr sz="900"/>
            </a:lvl8pPr>
            <a:lvl9pPr indent="-228600" lvl="8" marL="4114800" algn="l">
              <a:spcBef>
                <a:spcPts val="180"/>
              </a:spcBef>
              <a:spcAft>
                <a:spcPts val="0"/>
              </a:spcAft>
              <a:buSzPts val="855"/>
              <a:buNone/>
              <a:defRPr sz="900"/>
            </a:lvl9pPr>
          </a:lstStyle>
          <a:p/>
        </p:txBody>
      </p:sp>
      <p:sp>
        <p:nvSpPr>
          <p:cNvPr id="69" name="Google Shape;69;p84"/>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4"/>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4"/>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85"/>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5"/>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5"/>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5"/>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7" name="Shape 77"/>
        <p:cNvGrpSpPr/>
        <p:nvPr/>
      </p:nvGrpSpPr>
      <p:grpSpPr>
        <a:xfrm>
          <a:off x="0" y="0"/>
          <a:ext cx="0" cy="0"/>
          <a:chOff x="0" y="0"/>
          <a:chExt cx="0" cy="0"/>
        </a:xfrm>
      </p:grpSpPr>
      <p:sp>
        <p:nvSpPr>
          <p:cNvPr id="78" name="Google Shape;78;p86"/>
          <p:cNvSpPr txBox="1"/>
          <p:nvPr>
            <p:ph type="title"/>
          </p:nvPr>
        </p:nvSpPr>
        <p:spPr>
          <a:xfrm>
            <a:off x="551280" y="1497993"/>
            <a:ext cx="8041439" cy="2097259"/>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b="0"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6"/>
          <p:cNvSpPr txBox="1"/>
          <p:nvPr>
            <p:ph idx="1" type="body"/>
          </p:nvPr>
        </p:nvSpPr>
        <p:spPr>
          <a:xfrm>
            <a:off x="838199" y="3754402"/>
            <a:ext cx="7467601" cy="1500187"/>
          </a:xfrm>
          <a:prstGeom prst="rect">
            <a:avLst/>
          </a:prstGeom>
          <a:noFill/>
          <a:ln>
            <a:noFill/>
          </a:ln>
        </p:spPr>
        <p:txBody>
          <a:bodyPr anchorCtr="0" anchor="t" bIns="45700" lIns="91425" spcFirstLastPara="1" rIns="91425" wrap="square" tIns="45700">
            <a:noAutofit/>
          </a:bodyPr>
          <a:lstStyle>
            <a:lvl1pPr indent="-228600" lvl="0" marL="457200" algn="ctr">
              <a:spcBef>
                <a:spcPts val="400"/>
              </a:spcBef>
              <a:spcAft>
                <a:spcPts val="0"/>
              </a:spcAft>
              <a:buSzPts val="1900"/>
              <a:buNone/>
              <a:defRPr sz="2000">
                <a:solidFill>
                  <a:srgbClr val="888888"/>
                </a:solidFill>
              </a:defRPr>
            </a:lvl1pPr>
            <a:lvl2pPr indent="-228600" lvl="1" marL="914400" algn="l">
              <a:spcBef>
                <a:spcPts val="360"/>
              </a:spcBef>
              <a:spcAft>
                <a:spcPts val="0"/>
              </a:spcAft>
              <a:buSzPts val="1710"/>
              <a:buNone/>
              <a:defRPr sz="1800">
                <a:solidFill>
                  <a:srgbClr val="888888"/>
                </a:solidFill>
              </a:defRPr>
            </a:lvl2pPr>
            <a:lvl3pPr indent="-228600" lvl="2" marL="1371600" algn="l">
              <a:spcBef>
                <a:spcPts val="320"/>
              </a:spcBef>
              <a:spcAft>
                <a:spcPts val="0"/>
              </a:spcAft>
              <a:buSzPts val="1520"/>
              <a:buNone/>
              <a:defRPr sz="1600">
                <a:solidFill>
                  <a:srgbClr val="888888"/>
                </a:solidFill>
              </a:defRPr>
            </a:lvl3pPr>
            <a:lvl4pPr indent="-228600" lvl="3" marL="1828800" algn="l">
              <a:spcBef>
                <a:spcPts val="280"/>
              </a:spcBef>
              <a:spcAft>
                <a:spcPts val="0"/>
              </a:spcAft>
              <a:buSzPts val="1330"/>
              <a:buNone/>
              <a:defRPr sz="1400">
                <a:solidFill>
                  <a:srgbClr val="888888"/>
                </a:solidFill>
              </a:defRPr>
            </a:lvl4pPr>
            <a:lvl5pPr indent="-228600" lvl="4" marL="2286000" algn="l">
              <a:spcBef>
                <a:spcPts val="280"/>
              </a:spcBef>
              <a:spcAft>
                <a:spcPts val="0"/>
              </a:spcAft>
              <a:buSzPts val="1330"/>
              <a:buNone/>
              <a:defRPr sz="1400">
                <a:solidFill>
                  <a:srgbClr val="888888"/>
                </a:solidFill>
              </a:defRPr>
            </a:lvl5pPr>
            <a:lvl6pPr indent="-228600" lvl="5" marL="2743200" algn="l">
              <a:spcBef>
                <a:spcPts val="280"/>
              </a:spcBef>
              <a:spcAft>
                <a:spcPts val="0"/>
              </a:spcAft>
              <a:buSzPts val="1330"/>
              <a:buNone/>
              <a:defRPr sz="1400">
                <a:solidFill>
                  <a:srgbClr val="888888"/>
                </a:solidFill>
              </a:defRPr>
            </a:lvl6pPr>
            <a:lvl7pPr indent="-228600" lvl="6" marL="3200400" algn="l">
              <a:spcBef>
                <a:spcPts val="280"/>
              </a:spcBef>
              <a:spcAft>
                <a:spcPts val="0"/>
              </a:spcAft>
              <a:buSzPts val="1330"/>
              <a:buNone/>
              <a:defRPr sz="1400">
                <a:solidFill>
                  <a:srgbClr val="888888"/>
                </a:solidFill>
              </a:defRPr>
            </a:lvl7pPr>
            <a:lvl8pPr indent="-228600" lvl="7" marL="3657600" algn="l">
              <a:spcBef>
                <a:spcPts val="280"/>
              </a:spcBef>
              <a:spcAft>
                <a:spcPts val="0"/>
              </a:spcAft>
              <a:buSzPts val="1330"/>
              <a:buNone/>
              <a:defRPr sz="1400">
                <a:solidFill>
                  <a:srgbClr val="888888"/>
                </a:solidFill>
              </a:defRPr>
            </a:lvl8pPr>
            <a:lvl9pPr indent="-228600" lvl="8" marL="4114800" algn="l">
              <a:spcBef>
                <a:spcPts val="280"/>
              </a:spcBef>
              <a:spcAft>
                <a:spcPts val="0"/>
              </a:spcAft>
              <a:buSzPts val="1330"/>
              <a:buNone/>
              <a:defRPr sz="1400">
                <a:solidFill>
                  <a:srgbClr val="888888"/>
                </a:solidFill>
              </a:defRPr>
            </a:lvl9pPr>
          </a:lstStyle>
          <a:p/>
        </p:txBody>
      </p:sp>
      <p:sp>
        <p:nvSpPr>
          <p:cNvPr id="80" name="Google Shape;80;p86"/>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6"/>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6"/>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slideLayout" Target="../slideLayouts/slideLayout1.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10.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1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C:\Users\jnsch\Desktop\O14ThemesHandoffs\WorkingFiles\FinalHanoff\Sketchbook\Cover.jpg" id="10" name="Google Shape;10;p74"/>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11" name="Google Shape;11;p74"/>
          <p:cNvGrpSpPr/>
          <p:nvPr/>
        </p:nvGrpSpPr>
        <p:grpSpPr>
          <a:xfrm rot="-1080000">
            <a:off x="617531" y="3922673"/>
            <a:ext cx="2509176" cy="2527445"/>
            <a:chOff x="494947" y="417140"/>
            <a:chExt cx="2416941" cy="2421490"/>
          </a:xfrm>
        </p:grpSpPr>
        <p:sp>
          <p:nvSpPr>
            <p:cNvPr id="12" name="Google Shape;12;p7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3" name="Google Shape;13;p74"/>
            <p:cNvSpPr txBox="1"/>
            <p:nvPr/>
          </p:nvSpPr>
          <p:spPr>
            <a:xfrm>
              <a:off x="590646" y="417140"/>
              <a:ext cx="2321242" cy="2320968"/>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stickie-shadow.png" id="14" name="Google Shape;14;p7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5" name="Google Shape;15;p7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6" name="Google Shape;16;p74"/>
          <p:cNvPicPr preferRelativeResize="0"/>
          <p:nvPr/>
        </p:nvPicPr>
        <p:blipFill rotWithShape="1">
          <a:blip r:embed="rId4">
            <a:alphaModFix/>
          </a:blip>
          <a:srcRect b="0" l="0" r="0" t="0"/>
          <a:stretch/>
        </p:blipFill>
        <p:spPr>
          <a:xfrm rot="300000">
            <a:off x="2855912" y="2587625"/>
            <a:ext cx="5773737" cy="3851275"/>
          </a:xfrm>
          <a:prstGeom prst="rect">
            <a:avLst/>
          </a:prstGeom>
          <a:noFill/>
          <a:ln>
            <a:noFill/>
          </a:ln>
        </p:spPr>
      </p:pic>
      <p:pic>
        <p:nvPicPr>
          <p:cNvPr descr="coverBand.png" id="17" name="Google Shape;17;p74"/>
          <p:cNvPicPr preferRelativeResize="0"/>
          <p:nvPr/>
        </p:nvPicPr>
        <p:blipFill rotWithShape="1">
          <a:blip r:embed="rId5">
            <a:alphaModFix/>
          </a:blip>
          <a:srcRect b="0" l="0" r="0" t="0"/>
          <a:stretch/>
        </p:blipFill>
        <p:spPr>
          <a:xfrm>
            <a:off x="0" y="5880100"/>
            <a:ext cx="9144000" cy="330200"/>
          </a:xfrm>
          <a:prstGeom prst="rect">
            <a:avLst/>
          </a:prstGeom>
          <a:noFill/>
          <a:ln>
            <a:noFill/>
          </a:ln>
          <a:effectLst>
            <a:outerShdw blurRad="63500" dir="5400000" dist="38100">
              <a:srgbClr val="000000">
                <a:alpha val="58823"/>
              </a:srgbClr>
            </a:outerShdw>
          </a:effectLst>
        </p:spPr>
      </p:pic>
      <p:sp>
        <p:nvSpPr>
          <p:cNvPr id="18" name="Google Shape;18;p74"/>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1pPr>
            <a:lvl2pPr lvl="1"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2pPr>
            <a:lvl3pPr lvl="2"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3pPr>
            <a:lvl4pPr lvl="3"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4pPr>
            <a:lvl5pPr lvl="4"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 name="Google Shape;19;p74"/>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lvl1pPr indent="-373380" lvl="0" marL="457200" marR="0" rtl="0" algn="l">
              <a:spcBef>
                <a:spcPts val="480"/>
              </a:spcBef>
              <a:spcAft>
                <a:spcPts val="0"/>
              </a:spcAft>
              <a:buClr>
                <a:schemeClr val="accent1"/>
              </a:buClr>
              <a:buSzPts val="2280"/>
              <a:buFont typeface="Arial"/>
              <a:buChar char="0"/>
              <a:defRPr b="0" i="0" sz="2400" u="none" cap="none" strike="noStrike">
                <a:solidFill>
                  <a:srgbClr val="404040"/>
                </a:solidFill>
                <a:latin typeface="Cambria"/>
                <a:ea typeface="Cambria"/>
                <a:cs typeface="Cambria"/>
                <a:sym typeface="Cambria"/>
              </a:defRPr>
            </a:lvl1pPr>
            <a:lvl2pPr indent="-361315" lvl="1" marL="914400" marR="0" rtl="0" algn="l">
              <a:spcBef>
                <a:spcPts val="440"/>
              </a:spcBef>
              <a:spcAft>
                <a:spcPts val="0"/>
              </a:spcAft>
              <a:buClr>
                <a:schemeClr val="accent1"/>
              </a:buClr>
              <a:buSzPts val="2090"/>
              <a:buFont typeface="Arial"/>
              <a:buChar char="0"/>
              <a:defRPr b="0" i="0" sz="2200" u="none" cap="none" strike="noStrike">
                <a:solidFill>
                  <a:srgbClr val="404040"/>
                </a:solidFill>
                <a:latin typeface="Cambria"/>
                <a:ea typeface="Cambria"/>
                <a:cs typeface="Cambria"/>
                <a:sym typeface="Cambria"/>
              </a:defRPr>
            </a:lvl2pPr>
            <a:lvl3pPr indent="-349250" lvl="2" marL="1371600" marR="0" rtl="0" algn="l">
              <a:spcBef>
                <a:spcPts val="400"/>
              </a:spcBef>
              <a:spcAft>
                <a:spcPts val="0"/>
              </a:spcAft>
              <a:buClr>
                <a:schemeClr val="accent1"/>
              </a:buClr>
              <a:buSzPts val="1900"/>
              <a:buFont typeface="Arial"/>
              <a:buChar char="0"/>
              <a:defRPr b="0" i="0" sz="2000" u="none" cap="none" strike="noStrike">
                <a:solidFill>
                  <a:srgbClr val="404040"/>
                </a:solidFill>
                <a:latin typeface="Cambria"/>
                <a:ea typeface="Cambria"/>
                <a:cs typeface="Cambria"/>
                <a:sym typeface="Cambria"/>
              </a:defRPr>
            </a:lvl3pPr>
            <a:lvl4pPr indent="-325119" lvl="3" marL="1828800" marR="0" rtl="0" algn="l">
              <a:spcBef>
                <a:spcPts val="320"/>
              </a:spcBef>
              <a:spcAft>
                <a:spcPts val="0"/>
              </a:spcAft>
              <a:buClr>
                <a:schemeClr val="accent1"/>
              </a:buClr>
              <a:buSzPts val="1520"/>
              <a:buFont typeface="Arial"/>
              <a:buChar char="0"/>
              <a:defRPr b="0" i="0" sz="1600" u="none" cap="none" strike="noStrike">
                <a:solidFill>
                  <a:srgbClr val="404040"/>
                </a:solidFill>
                <a:latin typeface="Cambria"/>
                <a:ea typeface="Cambria"/>
                <a:cs typeface="Cambria"/>
                <a:sym typeface="Cambria"/>
              </a:defRPr>
            </a:lvl4pPr>
            <a:lvl5pPr indent="-313054" lvl="4" marL="2286000" marR="0" rtl="0" algn="l">
              <a:spcBef>
                <a:spcPts val="280"/>
              </a:spcBef>
              <a:spcAft>
                <a:spcPts val="0"/>
              </a:spcAft>
              <a:buClr>
                <a:schemeClr val="accent1"/>
              </a:buClr>
              <a:buSzPts val="1330"/>
              <a:buFont typeface="Arial"/>
              <a:buChar char="0"/>
              <a:defRPr b="0" i="0" sz="1400" u="none" cap="none" strike="noStrike">
                <a:solidFill>
                  <a:srgbClr val="404040"/>
                </a:solidFill>
                <a:latin typeface="Cambria"/>
                <a:ea typeface="Cambria"/>
                <a:cs typeface="Cambria"/>
                <a:sym typeface="Cambria"/>
              </a:defRPr>
            </a:lvl5pPr>
            <a:lvl6pPr indent="-313054" lvl="5" marL="27432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6pPr>
            <a:lvl7pPr indent="-313054" lvl="6" marL="32004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7pPr>
            <a:lvl8pPr indent="-313054" lvl="7" marL="36576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8pPr>
            <a:lvl9pPr indent="-313054" lvl="8" marL="41148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9pPr>
          </a:lstStyle>
          <a:p/>
        </p:txBody>
      </p:sp>
      <p:sp>
        <p:nvSpPr>
          <p:cNvPr id="20" name="Google Shape;20;p74"/>
          <p:cNvSpPr txBox="1"/>
          <p:nvPr>
            <p:ph idx="10" type="dt"/>
          </p:nvPr>
        </p:nvSpPr>
        <p:spPr>
          <a:xfrm rot="-1080000">
            <a:off x="963612" y="5060950"/>
            <a:ext cx="1968500" cy="53498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2200" u="none">
                <a:solidFill>
                  <a:schemeClr val="accen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74"/>
          <p:cNvSpPr txBox="1"/>
          <p:nvPr>
            <p:ph idx="11" type="ftr"/>
          </p:nvPr>
        </p:nvSpPr>
        <p:spPr>
          <a:xfrm rot="-1080000">
            <a:off x="647700" y="4135437"/>
            <a:ext cx="2085975" cy="8350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74"/>
          <p:cNvSpPr txBox="1"/>
          <p:nvPr>
            <p:ph idx="12" type="sldNum"/>
          </p:nvPr>
        </p:nvSpPr>
        <p:spPr>
          <a:xfrm rot="-1080000">
            <a:off x="1981200" y="5510212"/>
            <a:ext cx="738187" cy="4254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1pPr>
            <a:lvl2pPr indent="0" lvl="1"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2pPr>
            <a:lvl3pPr indent="0" lvl="2"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3pPr>
            <a:lvl4pPr indent="0" lvl="3"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4pPr>
            <a:lvl5pPr indent="0" lvl="4"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5pPr>
            <a:lvl6pPr indent="0" lvl="5"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6pPr>
            <a:lvl7pPr indent="0" lvl="6"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7pPr>
            <a:lvl8pPr indent="0" lvl="7"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8pPr>
            <a:lvl9pPr indent="0" lvl="8" marL="0" marR="0" rtl="0" algn="r">
              <a:lnSpc>
                <a:spcPct val="100000"/>
              </a:lnSpc>
              <a:spcBef>
                <a:spcPts val="0"/>
              </a:spcBef>
              <a:spcAft>
                <a:spcPts val="0"/>
              </a:spcAft>
              <a:buClr>
                <a:srgbClr val="7D260E"/>
              </a:buClr>
              <a:buSzPts val="1400"/>
              <a:buFont typeface="Arial"/>
              <a:buNone/>
              <a:defRPr b="0" i="0" sz="1400" u="none">
                <a:solidFill>
                  <a:srgbClr val="7D260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6"/>
  </p:sldLayoutIdLst>
  <p:transition>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9" name="Shape 29"/>
        <p:cNvGrpSpPr/>
        <p:nvPr/>
      </p:nvGrpSpPr>
      <p:grpSpPr>
        <a:xfrm>
          <a:off x="0" y="0"/>
          <a:ext cx="0" cy="0"/>
          <a:chOff x="0" y="0"/>
          <a:chExt cx="0" cy="0"/>
        </a:xfrm>
      </p:grpSpPr>
      <p:pic>
        <p:nvPicPr>
          <p:cNvPr descr="Interior-Overlay.png" id="30" name="Google Shape;30;p7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1" name="Google Shape;31;p76"/>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1pPr>
            <a:lvl2pPr lvl="1"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2pPr>
            <a:lvl3pPr lvl="2"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3pPr>
            <a:lvl4pPr lvl="3"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4pPr>
            <a:lvl5pPr lvl="4"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2" name="Google Shape;32;p76"/>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lvl1pPr indent="-373380" lvl="0" marL="457200" marR="0" rtl="0" algn="l">
              <a:spcBef>
                <a:spcPts val="480"/>
              </a:spcBef>
              <a:spcAft>
                <a:spcPts val="0"/>
              </a:spcAft>
              <a:buClr>
                <a:schemeClr val="accent1"/>
              </a:buClr>
              <a:buSzPts val="2280"/>
              <a:buFont typeface="Arial"/>
              <a:buChar char="0"/>
              <a:defRPr b="0" i="0" sz="2400" u="none" cap="none" strike="noStrike">
                <a:solidFill>
                  <a:srgbClr val="404040"/>
                </a:solidFill>
                <a:latin typeface="Cambria"/>
                <a:ea typeface="Cambria"/>
                <a:cs typeface="Cambria"/>
                <a:sym typeface="Cambria"/>
              </a:defRPr>
            </a:lvl1pPr>
            <a:lvl2pPr indent="-361315" lvl="1" marL="914400" marR="0" rtl="0" algn="l">
              <a:spcBef>
                <a:spcPts val="440"/>
              </a:spcBef>
              <a:spcAft>
                <a:spcPts val="0"/>
              </a:spcAft>
              <a:buClr>
                <a:schemeClr val="accent1"/>
              </a:buClr>
              <a:buSzPts val="2090"/>
              <a:buFont typeface="Arial"/>
              <a:buChar char="0"/>
              <a:defRPr b="0" i="0" sz="2200" u="none" cap="none" strike="noStrike">
                <a:solidFill>
                  <a:srgbClr val="404040"/>
                </a:solidFill>
                <a:latin typeface="Cambria"/>
                <a:ea typeface="Cambria"/>
                <a:cs typeface="Cambria"/>
                <a:sym typeface="Cambria"/>
              </a:defRPr>
            </a:lvl2pPr>
            <a:lvl3pPr indent="-349250" lvl="2" marL="1371600" marR="0" rtl="0" algn="l">
              <a:spcBef>
                <a:spcPts val="400"/>
              </a:spcBef>
              <a:spcAft>
                <a:spcPts val="0"/>
              </a:spcAft>
              <a:buClr>
                <a:schemeClr val="accent1"/>
              </a:buClr>
              <a:buSzPts val="1900"/>
              <a:buFont typeface="Arial"/>
              <a:buChar char="0"/>
              <a:defRPr b="0" i="0" sz="2000" u="none" cap="none" strike="noStrike">
                <a:solidFill>
                  <a:srgbClr val="404040"/>
                </a:solidFill>
                <a:latin typeface="Cambria"/>
                <a:ea typeface="Cambria"/>
                <a:cs typeface="Cambria"/>
                <a:sym typeface="Cambria"/>
              </a:defRPr>
            </a:lvl3pPr>
            <a:lvl4pPr indent="-325119" lvl="3" marL="1828800" marR="0" rtl="0" algn="l">
              <a:spcBef>
                <a:spcPts val="320"/>
              </a:spcBef>
              <a:spcAft>
                <a:spcPts val="0"/>
              </a:spcAft>
              <a:buClr>
                <a:schemeClr val="accent1"/>
              </a:buClr>
              <a:buSzPts val="1520"/>
              <a:buFont typeface="Arial"/>
              <a:buChar char="0"/>
              <a:defRPr b="0" i="0" sz="1600" u="none" cap="none" strike="noStrike">
                <a:solidFill>
                  <a:srgbClr val="404040"/>
                </a:solidFill>
                <a:latin typeface="Cambria"/>
                <a:ea typeface="Cambria"/>
                <a:cs typeface="Cambria"/>
                <a:sym typeface="Cambria"/>
              </a:defRPr>
            </a:lvl4pPr>
            <a:lvl5pPr indent="-313054" lvl="4" marL="2286000" marR="0" rtl="0" algn="l">
              <a:spcBef>
                <a:spcPts val="280"/>
              </a:spcBef>
              <a:spcAft>
                <a:spcPts val="0"/>
              </a:spcAft>
              <a:buClr>
                <a:schemeClr val="accent1"/>
              </a:buClr>
              <a:buSzPts val="1330"/>
              <a:buFont typeface="Arial"/>
              <a:buChar char="0"/>
              <a:defRPr b="0" i="0" sz="1400" u="none" cap="none" strike="noStrike">
                <a:solidFill>
                  <a:srgbClr val="404040"/>
                </a:solidFill>
                <a:latin typeface="Cambria"/>
                <a:ea typeface="Cambria"/>
                <a:cs typeface="Cambria"/>
                <a:sym typeface="Cambria"/>
              </a:defRPr>
            </a:lvl5pPr>
            <a:lvl6pPr indent="-313054" lvl="5" marL="27432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6pPr>
            <a:lvl7pPr indent="-313054" lvl="6" marL="32004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7pPr>
            <a:lvl8pPr indent="-313054" lvl="7" marL="36576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8pPr>
            <a:lvl9pPr indent="-313054" lvl="8" marL="41148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9pPr>
          </a:lstStyle>
          <a:p/>
        </p:txBody>
      </p:sp>
      <p:sp>
        <p:nvSpPr>
          <p:cNvPr id="33" name="Google Shape;33;p76"/>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76"/>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76"/>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83" name="Shape 83"/>
        <p:cNvGrpSpPr/>
        <p:nvPr/>
      </p:nvGrpSpPr>
      <p:grpSpPr>
        <a:xfrm>
          <a:off x="0" y="0"/>
          <a:ext cx="0" cy="0"/>
          <a:chOff x="0" y="0"/>
          <a:chExt cx="0" cy="0"/>
        </a:xfrm>
      </p:grpSpPr>
      <p:pic>
        <p:nvPicPr>
          <p:cNvPr descr="Interior-Overlay.png" id="84" name="Google Shape;84;p79"/>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tape.png" id="85" name="Google Shape;85;p79"/>
          <p:cNvPicPr preferRelativeResize="0"/>
          <p:nvPr/>
        </p:nvPicPr>
        <p:blipFill rotWithShape="1">
          <a:blip r:embed="rId3">
            <a:alphaModFix/>
          </a:blip>
          <a:srcRect b="0" l="0" r="0" t="0"/>
          <a:stretch/>
        </p:blipFill>
        <p:spPr>
          <a:xfrm>
            <a:off x="3124200" y="190500"/>
            <a:ext cx="2781300" cy="819150"/>
          </a:xfrm>
          <a:prstGeom prst="rect">
            <a:avLst/>
          </a:prstGeom>
          <a:noFill/>
          <a:ln>
            <a:noFill/>
          </a:ln>
        </p:spPr>
      </p:pic>
      <p:sp>
        <p:nvSpPr>
          <p:cNvPr id="86" name="Google Shape;86;p79"/>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1pPr>
            <a:lvl2pPr lvl="1"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2pPr>
            <a:lvl3pPr lvl="2"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3pPr>
            <a:lvl4pPr lvl="3"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4pPr>
            <a:lvl5pPr lvl="4"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7" name="Google Shape;87;p79"/>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lvl1pPr indent="-373380" lvl="0" marL="457200" marR="0" rtl="0" algn="l">
              <a:spcBef>
                <a:spcPts val="480"/>
              </a:spcBef>
              <a:spcAft>
                <a:spcPts val="0"/>
              </a:spcAft>
              <a:buClr>
                <a:schemeClr val="accent1"/>
              </a:buClr>
              <a:buSzPts val="2280"/>
              <a:buFont typeface="Arial"/>
              <a:buChar char="0"/>
              <a:defRPr b="0" i="0" sz="2400" u="none" cap="none" strike="noStrike">
                <a:solidFill>
                  <a:srgbClr val="404040"/>
                </a:solidFill>
                <a:latin typeface="Cambria"/>
                <a:ea typeface="Cambria"/>
                <a:cs typeface="Cambria"/>
                <a:sym typeface="Cambria"/>
              </a:defRPr>
            </a:lvl1pPr>
            <a:lvl2pPr indent="-361315" lvl="1" marL="914400" marR="0" rtl="0" algn="l">
              <a:spcBef>
                <a:spcPts val="440"/>
              </a:spcBef>
              <a:spcAft>
                <a:spcPts val="0"/>
              </a:spcAft>
              <a:buClr>
                <a:schemeClr val="accent1"/>
              </a:buClr>
              <a:buSzPts val="2090"/>
              <a:buFont typeface="Arial"/>
              <a:buChar char="0"/>
              <a:defRPr b="0" i="0" sz="2200" u="none" cap="none" strike="noStrike">
                <a:solidFill>
                  <a:srgbClr val="404040"/>
                </a:solidFill>
                <a:latin typeface="Cambria"/>
                <a:ea typeface="Cambria"/>
                <a:cs typeface="Cambria"/>
                <a:sym typeface="Cambria"/>
              </a:defRPr>
            </a:lvl2pPr>
            <a:lvl3pPr indent="-349250" lvl="2" marL="1371600" marR="0" rtl="0" algn="l">
              <a:spcBef>
                <a:spcPts val="400"/>
              </a:spcBef>
              <a:spcAft>
                <a:spcPts val="0"/>
              </a:spcAft>
              <a:buClr>
                <a:schemeClr val="accent1"/>
              </a:buClr>
              <a:buSzPts val="1900"/>
              <a:buFont typeface="Arial"/>
              <a:buChar char="0"/>
              <a:defRPr b="0" i="0" sz="2000" u="none" cap="none" strike="noStrike">
                <a:solidFill>
                  <a:srgbClr val="404040"/>
                </a:solidFill>
                <a:latin typeface="Cambria"/>
                <a:ea typeface="Cambria"/>
                <a:cs typeface="Cambria"/>
                <a:sym typeface="Cambria"/>
              </a:defRPr>
            </a:lvl3pPr>
            <a:lvl4pPr indent="-325119" lvl="3" marL="1828800" marR="0" rtl="0" algn="l">
              <a:spcBef>
                <a:spcPts val="320"/>
              </a:spcBef>
              <a:spcAft>
                <a:spcPts val="0"/>
              </a:spcAft>
              <a:buClr>
                <a:schemeClr val="accent1"/>
              </a:buClr>
              <a:buSzPts val="1520"/>
              <a:buFont typeface="Arial"/>
              <a:buChar char="0"/>
              <a:defRPr b="0" i="0" sz="1600" u="none" cap="none" strike="noStrike">
                <a:solidFill>
                  <a:srgbClr val="404040"/>
                </a:solidFill>
                <a:latin typeface="Cambria"/>
                <a:ea typeface="Cambria"/>
                <a:cs typeface="Cambria"/>
                <a:sym typeface="Cambria"/>
              </a:defRPr>
            </a:lvl4pPr>
            <a:lvl5pPr indent="-313054" lvl="4" marL="2286000" marR="0" rtl="0" algn="l">
              <a:spcBef>
                <a:spcPts val="280"/>
              </a:spcBef>
              <a:spcAft>
                <a:spcPts val="0"/>
              </a:spcAft>
              <a:buClr>
                <a:schemeClr val="accent1"/>
              </a:buClr>
              <a:buSzPts val="1330"/>
              <a:buFont typeface="Arial"/>
              <a:buChar char="0"/>
              <a:defRPr b="0" i="0" sz="1400" u="none" cap="none" strike="noStrike">
                <a:solidFill>
                  <a:srgbClr val="404040"/>
                </a:solidFill>
                <a:latin typeface="Cambria"/>
                <a:ea typeface="Cambria"/>
                <a:cs typeface="Cambria"/>
                <a:sym typeface="Cambria"/>
              </a:defRPr>
            </a:lvl5pPr>
            <a:lvl6pPr indent="-313054" lvl="5" marL="27432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6pPr>
            <a:lvl7pPr indent="-313054" lvl="6" marL="32004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7pPr>
            <a:lvl8pPr indent="-313054" lvl="7" marL="36576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8pPr>
            <a:lvl9pPr indent="-313054" lvl="8" marL="41148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9pPr>
          </a:lstStyle>
          <a:p/>
        </p:txBody>
      </p:sp>
      <p:sp>
        <p:nvSpPr>
          <p:cNvPr id="88" name="Google Shape;88;p79"/>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79"/>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79"/>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4"/>
  </p:sldLayoutIdLst>
  <p:transition>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8" name="Shape 98"/>
        <p:cNvGrpSpPr/>
        <p:nvPr/>
      </p:nvGrpSpPr>
      <p:grpSpPr>
        <a:xfrm>
          <a:off x="0" y="0"/>
          <a:ext cx="0" cy="0"/>
          <a:chOff x="0" y="0"/>
          <a:chExt cx="0" cy="0"/>
        </a:xfrm>
      </p:grpSpPr>
      <p:pic>
        <p:nvPicPr>
          <p:cNvPr descr="Interior-Overlay.png" id="99" name="Google Shape;99;p8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0" name="Google Shape;100;p87"/>
          <p:cNvSpPr/>
          <p:nvPr/>
        </p:nvSpPr>
        <p:spPr>
          <a:xfrm rot="-1380000">
            <a:off x="3933825" y="4281487"/>
            <a:ext cx="1289050" cy="722312"/>
          </a:xfrm>
          <a:custGeom>
            <a:rect b="b" l="l" r="r" t="t"/>
            <a:pathLst>
              <a:path extrusionOk="0" h="722529" w="1288494">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 name="Google Shape;101;p87"/>
          <p:cNvSpPr/>
          <p:nvPr/>
        </p:nvSpPr>
        <p:spPr>
          <a:xfrm rot="9360000">
            <a:off x="3925887" y="3316287"/>
            <a:ext cx="1289050" cy="722312"/>
          </a:xfrm>
          <a:custGeom>
            <a:rect b="b" l="l" r="r" t="t"/>
            <a:pathLst>
              <a:path extrusionOk="0" h="722529" w="1288494">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 name="Google Shape;102;p87"/>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1pPr>
            <a:lvl2pPr lvl="1"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2pPr>
            <a:lvl3pPr lvl="2"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3pPr>
            <a:lvl4pPr lvl="3"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4pPr>
            <a:lvl5pPr lvl="4" marR="0" rtl="0" algn="ctr">
              <a:spcBef>
                <a:spcPts val="0"/>
              </a:spcBef>
              <a:spcAft>
                <a:spcPts val="0"/>
              </a:spcAft>
              <a:buSzPts val="1400"/>
              <a:buNone/>
              <a:defRPr b="0" i="0" sz="4800" u="none" cap="none" strike="noStrike">
                <a:solidFill>
                  <a:srgbClr val="262626"/>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3" name="Google Shape;103;p87"/>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lvl1pPr indent="-373380" lvl="0" marL="457200" marR="0" rtl="0" algn="l">
              <a:spcBef>
                <a:spcPts val="480"/>
              </a:spcBef>
              <a:spcAft>
                <a:spcPts val="0"/>
              </a:spcAft>
              <a:buClr>
                <a:schemeClr val="accent1"/>
              </a:buClr>
              <a:buSzPts val="2280"/>
              <a:buFont typeface="Arial"/>
              <a:buChar char="0"/>
              <a:defRPr b="0" i="0" sz="2400" u="none" cap="none" strike="noStrike">
                <a:solidFill>
                  <a:srgbClr val="404040"/>
                </a:solidFill>
                <a:latin typeface="Cambria"/>
                <a:ea typeface="Cambria"/>
                <a:cs typeface="Cambria"/>
                <a:sym typeface="Cambria"/>
              </a:defRPr>
            </a:lvl1pPr>
            <a:lvl2pPr indent="-361315" lvl="1" marL="914400" marR="0" rtl="0" algn="l">
              <a:spcBef>
                <a:spcPts val="440"/>
              </a:spcBef>
              <a:spcAft>
                <a:spcPts val="0"/>
              </a:spcAft>
              <a:buClr>
                <a:schemeClr val="accent1"/>
              </a:buClr>
              <a:buSzPts val="2090"/>
              <a:buFont typeface="Arial"/>
              <a:buChar char="0"/>
              <a:defRPr b="0" i="0" sz="2200" u="none" cap="none" strike="noStrike">
                <a:solidFill>
                  <a:srgbClr val="404040"/>
                </a:solidFill>
                <a:latin typeface="Cambria"/>
                <a:ea typeface="Cambria"/>
                <a:cs typeface="Cambria"/>
                <a:sym typeface="Cambria"/>
              </a:defRPr>
            </a:lvl2pPr>
            <a:lvl3pPr indent="-349250" lvl="2" marL="1371600" marR="0" rtl="0" algn="l">
              <a:spcBef>
                <a:spcPts val="400"/>
              </a:spcBef>
              <a:spcAft>
                <a:spcPts val="0"/>
              </a:spcAft>
              <a:buClr>
                <a:schemeClr val="accent1"/>
              </a:buClr>
              <a:buSzPts val="1900"/>
              <a:buFont typeface="Arial"/>
              <a:buChar char="0"/>
              <a:defRPr b="0" i="0" sz="2000" u="none" cap="none" strike="noStrike">
                <a:solidFill>
                  <a:srgbClr val="404040"/>
                </a:solidFill>
                <a:latin typeface="Cambria"/>
                <a:ea typeface="Cambria"/>
                <a:cs typeface="Cambria"/>
                <a:sym typeface="Cambria"/>
              </a:defRPr>
            </a:lvl3pPr>
            <a:lvl4pPr indent="-325119" lvl="3" marL="1828800" marR="0" rtl="0" algn="l">
              <a:spcBef>
                <a:spcPts val="320"/>
              </a:spcBef>
              <a:spcAft>
                <a:spcPts val="0"/>
              </a:spcAft>
              <a:buClr>
                <a:schemeClr val="accent1"/>
              </a:buClr>
              <a:buSzPts val="1520"/>
              <a:buFont typeface="Arial"/>
              <a:buChar char="0"/>
              <a:defRPr b="0" i="0" sz="1600" u="none" cap="none" strike="noStrike">
                <a:solidFill>
                  <a:srgbClr val="404040"/>
                </a:solidFill>
                <a:latin typeface="Cambria"/>
                <a:ea typeface="Cambria"/>
                <a:cs typeface="Cambria"/>
                <a:sym typeface="Cambria"/>
              </a:defRPr>
            </a:lvl4pPr>
            <a:lvl5pPr indent="-313054" lvl="4" marL="2286000" marR="0" rtl="0" algn="l">
              <a:spcBef>
                <a:spcPts val="280"/>
              </a:spcBef>
              <a:spcAft>
                <a:spcPts val="0"/>
              </a:spcAft>
              <a:buClr>
                <a:schemeClr val="accent1"/>
              </a:buClr>
              <a:buSzPts val="1330"/>
              <a:buFont typeface="Arial"/>
              <a:buChar char="0"/>
              <a:defRPr b="0" i="0" sz="1400" u="none" cap="none" strike="noStrike">
                <a:solidFill>
                  <a:srgbClr val="404040"/>
                </a:solidFill>
                <a:latin typeface="Cambria"/>
                <a:ea typeface="Cambria"/>
                <a:cs typeface="Cambria"/>
                <a:sym typeface="Cambria"/>
              </a:defRPr>
            </a:lvl5pPr>
            <a:lvl6pPr indent="-313054" lvl="5" marL="27432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6pPr>
            <a:lvl7pPr indent="-313054" lvl="6" marL="32004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7pPr>
            <a:lvl8pPr indent="-313054" lvl="7" marL="36576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8pPr>
            <a:lvl9pPr indent="-313054" lvl="8" marL="4114800" marR="0" rtl="0" algn="l">
              <a:spcBef>
                <a:spcPts val="280"/>
              </a:spcBef>
              <a:spcAft>
                <a:spcPts val="0"/>
              </a:spcAft>
              <a:buClr>
                <a:schemeClr val="accent1"/>
              </a:buClr>
              <a:buSzPts val="1330"/>
              <a:buFont typeface="Arial"/>
              <a:buChar char="0"/>
              <a:defRPr b="0" i="0" sz="1400" u="none" cap="none" strike="noStrike">
                <a:solidFill>
                  <a:srgbClr val="3F3F3F"/>
                </a:solidFill>
                <a:latin typeface="Cambria"/>
                <a:ea typeface="Cambria"/>
                <a:cs typeface="Cambria"/>
                <a:sym typeface="Cambria"/>
              </a:defRPr>
            </a:lvl9pPr>
          </a:lstStyle>
          <a:p/>
        </p:txBody>
      </p:sp>
      <p:sp>
        <p:nvSpPr>
          <p:cNvPr id="104" name="Google Shape;104;p87"/>
          <p:cNvSpPr txBox="1"/>
          <p:nvPr>
            <p:ph idx="10" type="dt"/>
          </p:nvPr>
        </p:nvSpPr>
        <p:spPr>
          <a:xfrm>
            <a:off x="550862" y="6148387"/>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87"/>
          <p:cNvSpPr txBox="1"/>
          <p:nvPr>
            <p:ph idx="11" type="ftr"/>
          </p:nvPr>
        </p:nvSpPr>
        <p:spPr>
          <a:xfrm>
            <a:off x="3124200" y="6148387"/>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 name="Google Shape;106;p87"/>
          <p:cNvSpPr txBox="1"/>
          <p:nvPr>
            <p:ph idx="12" type="sldNum"/>
          </p:nvPr>
        </p:nvSpPr>
        <p:spPr>
          <a:xfrm>
            <a:off x="6459537" y="6148387"/>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7F7F7F"/>
              </a:buClr>
              <a:buSzPts val="1400"/>
              <a:buFont typeface="Arial"/>
              <a:buNone/>
              <a:defRPr b="0" i="0" sz="1400" u="non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3"/>
  </p:sldLayoutIdLst>
  <p:transition>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ncbussafety.org/EC/Manual/EC_Transp_Manual2008.pdf" TargetMode="External"/><Relationship Id="rId4" Type="http://schemas.openxmlformats.org/officeDocument/2006/relationships/hyperlink" Target="http://www.ncbussafety.org/EC/Manual/EC_Transp_Manual2008.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jpg"/><Relationship Id="rId4" Type="http://schemas.openxmlformats.org/officeDocument/2006/relationships/hyperlink" Target="https://www.bing.com/videos/search?q=operating+wheelchair+lift+on+school+bus&amp;&amp;view=detail&amp;mid=4009D65BCA64381BFBC34009D65BCA64381BFBC3&amp;&amp;FORM=VRDGAR" TargetMode="External"/><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hyperlink" Target="https://vimeo.com/10951415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comments" Target="../comments/commen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4.jpg"/><Relationship Id="rId4" Type="http://schemas.openxmlformats.org/officeDocument/2006/relationships/image" Target="../media/image47.png"/><Relationship Id="rId5" Type="http://schemas.openxmlformats.org/officeDocument/2006/relationships/hyperlink" Target="https://www.youtube.com/watch?v=GZHfJJHEp-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5.jpg"/><Relationship Id="rId4" Type="http://schemas.openxmlformats.org/officeDocument/2006/relationships/image" Target="../media/image42.jpg"/><Relationship Id="rId5" Type="http://schemas.openxmlformats.org/officeDocument/2006/relationships/hyperlink" Target="http://videoinstructio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3.jpg"/><Relationship Id="rId4" Type="http://schemas.openxmlformats.org/officeDocument/2006/relationships/hyperlink" Target="https://www.youtube.com/watch?v=ryvU6Xek_XI" TargetMode="External"/><Relationship Id="rId5" Type="http://schemas.openxmlformats.org/officeDocument/2006/relationships/image" Target="../media/image4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4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hyperlink" Target="https://www.youtube.com/watch?v=nozR3mAo1r0" TargetMode="External"/><Relationship Id="rId5" Type="http://schemas.openxmlformats.org/officeDocument/2006/relationships/hyperlink" Target="https://www.youtube.com/watch?v=nozR3mAo1r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Rockingham County Schools</a:t>
            </a:r>
            <a:endParaRPr/>
          </a:p>
        </p:txBody>
      </p:sp>
      <p:sp>
        <p:nvSpPr>
          <p:cNvPr id="121" name="Google Shape;121;p1"/>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710"/>
              <a:buNone/>
            </a:pPr>
            <a:r>
              <a:rPr b="0" i="0" lang="en-US" sz="1800" u="none">
                <a:solidFill>
                  <a:srgbClr val="000100"/>
                </a:solidFill>
                <a:latin typeface="Cambria"/>
                <a:ea typeface="Cambria"/>
                <a:cs typeface="Cambria"/>
                <a:sym typeface="Cambria"/>
              </a:rPr>
              <a:t>Bus Monitor Training </a:t>
            </a:r>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550862" y="436562"/>
            <a:ext cx="5468937"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600"/>
              <a:buFont typeface="Cambria"/>
              <a:buNone/>
            </a:pPr>
            <a:r>
              <a:rPr b="1" i="0" lang="en-US" sz="3600" u="none">
                <a:solidFill>
                  <a:srgbClr val="262626"/>
                </a:solidFill>
                <a:latin typeface="Cambria"/>
                <a:ea typeface="Cambria"/>
                <a:cs typeface="Cambria"/>
                <a:sym typeface="Cambria"/>
              </a:rPr>
              <a:t>Where are the EXITS? Video added</a:t>
            </a:r>
            <a:endParaRPr/>
          </a:p>
        </p:txBody>
      </p:sp>
      <p:sp>
        <p:nvSpPr>
          <p:cNvPr id="187" name="Google Shape;187;p10"/>
          <p:cNvSpPr txBox="1"/>
          <p:nvPr>
            <p:ph idx="1" type="body"/>
          </p:nvPr>
        </p:nvSpPr>
        <p:spPr>
          <a:xfrm>
            <a:off x="685800" y="2133600"/>
            <a:ext cx="7467600" cy="395128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Rear emergency door exit</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Front door (service door) exit.</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Students in the front half exit through the front door and students in the rear half exit through the rear door</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Responsible individuals should be familiar with the operation of emergency windows and roof hatches. During drills they should be given the opportunity to open these exits to ensure their ability to operate these devices</a:t>
            </a:r>
            <a:endParaRPr/>
          </a:p>
          <a:p>
            <a:pPr indent="-228600" lvl="0" marL="228600" marR="0" rtl="0" algn="l">
              <a:lnSpc>
                <a:spcPct val="9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228600" lvl="0" marL="228600" marR="0" rtl="0" algn="l">
              <a:lnSpc>
                <a:spcPct val="9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188" name="Google Shape;188;p10"/>
          <p:cNvPicPr preferRelativeResize="0"/>
          <p:nvPr/>
        </p:nvPicPr>
        <p:blipFill rotWithShape="1">
          <a:blip r:embed="rId3">
            <a:alphaModFix/>
          </a:blip>
          <a:srcRect b="0" l="0" r="0" t="0"/>
          <a:stretch/>
        </p:blipFill>
        <p:spPr>
          <a:xfrm>
            <a:off x="6019800" y="533400"/>
            <a:ext cx="2336800" cy="1752600"/>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3600"/>
              <a:buFont typeface="Cambria"/>
              <a:buNone/>
            </a:pPr>
            <a:r>
              <a:rPr b="1" i="0" lang="en-US" sz="3600" u="none">
                <a:solidFill>
                  <a:srgbClr val="262626"/>
                </a:solidFill>
                <a:latin typeface="Cambria"/>
                <a:ea typeface="Cambria"/>
                <a:cs typeface="Cambria"/>
                <a:sym typeface="Cambria"/>
              </a:rPr>
              <a:t>Order of Evacuation  </a:t>
            </a:r>
            <a:br>
              <a:rPr b="0" i="0" lang="en-US" sz="3600" u="none">
                <a:solidFill>
                  <a:srgbClr val="262626"/>
                </a:solidFill>
                <a:latin typeface="Cambria"/>
                <a:ea typeface="Cambria"/>
                <a:cs typeface="Cambria"/>
                <a:sym typeface="Cambria"/>
              </a:rPr>
            </a:br>
            <a:r>
              <a:rPr b="0" i="0" lang="en-US" sz="3600" u="none">
                <a:solidFill>
                  <a:srgbClr val="262626"/>
                </a:solidFill>
                <a:latin typeface="Cambria"/>
                <a:ea typeface="Cambria"/>
                <a:cs typeface="Cambria"/>
                <a:sym typeface="Cambria"/>
              </a:rPr>
              <a:t>Considerations</a:t>
            </a:r>
            <a:endParaRPr/>
          </a:p>
        </p:txBody>
      </p:sp>
      <p:sp>
        <p:nvSpPr>
          <p:cNvPr id="194" name="Google Shape;194;p11"/>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Order in which to Evacuate Students from the Bus </a:t>
            </a:r>
            <a:endParaRPr b="0" i="0" sz="2400" u="none">
              <a:solidFill>
                <a:srgbClr val="404040"/>
              </a:solidFill>
              <a:latin typeface="Cambria"/>
              <a:ea typeface="Cambria"/>
              <a:cs typeface="Cambria"/>
              <a:sym typeface="Cambria"/>
            </a:endParaRPr>
          </a:p>
          <a:p>
            <a:pPr indent="-228599" lvl="1" marL="557212" marR="0" rtl="0" algn="l">
              <a:lnSpc>
                <a:spcPct val="100000"/>
              </a:lnSpc>
              <a:spcBef>
                <a:spcPts val="480"/>
              </a:spcBef>
              <a:spcAft>
                <a:spcPts val="0"/>
              </a:spcAft>
              <a:buClr>
                <a:schemeClr val="accent1"/>
              </a:buClr>
              <a:buSzPts val="2280"/>
              <a:buFont typeface="Arial"/>
              <a:buChar char="•"/>
            </a:pPr>
            <a:r>
              <a:rPr b="0" i="0" lang="en-US" sz="2400" u="none" cap="none" strike="noStrike">
                <a:solidFill>
                  <a:srgbClr val="404040"/>
                </a:solidFill>
                <a:latin typeface="Cambria"/>
                <a:ea typeface="Cambria"/>
                <a:cs typeface="Cambria"/>
                <a:sym typeface="Cambria"/>
              </a:rPr>
              <a:t>Typically students who are able to walk are evacuated first </a:t>
            </a:r>
            <a:endParaRPr b="0" i="0" sz="2400" u="none" cap="none" strike="noStrike">
              <a:solidFill>
                <a:srgbClr val="404040"/>
              </a:solidFill>
              <a:latin typeface="Cambria"/>
              <a:ea typeface="Cambria"/>
              <a:cs typeface="Cambria"/>
              <a:sym typeface="Cambria"/>
            </a:endParaRPr>
          </a:p>
          <a:p>
            <a:pPr indent="-182562" lvl="2" marL="822325" marR="0" rtl="0" algn="l">
              <a:lnSpc>
                <a:spcPct val="100000"/>
              </a:lnSpc>
              <a:spcBef>
                <a:spcPts val="480"/>
              </a:spcBef>
              <a:spcAft>
                <a:spcPts val="0"/>
              </a:spcAft>
              <a:buClr>
                <a:schemeClr val="accent1"/>
              </a:buClr>
              <a:buSzPts val="2280"/>
              <a:buFont typeface="Arial"/>
              <a:buChar char="•"/>
            </a:pPr>
            <a:r>
              <a:rPr b="0" i="0" lang="en-US" sz="2400" u="none" cap="none" strike="noStrike">
                <a:solidFill>
                  <a:srgbClr val="404040"/>
                </a:solidFill>
                <a:latin typeface="Cambria"/>
                <a:ea typeface="Cambria"/>
                <a:cs typeface="Cambria"/>
                <a:sym typeface="Cambria"/>
              </a:rPr>
              <a:t>unless behavior problems would create additional hazards.  </a:t>
            </a:r>
            <a:endParaRPr b="0" i="0" sz="2400" u="none" cap="none" strike="noStrike">
              <a:solidFill>
                <a:srgbClr val="404040"/>
              </a:solidFill>
              <a:latin typeface="Cambria"/>
              <a:ea typeface="Cambria"/>
              <a:cs typeface="Cambria"/>
              <a:sym typeface="Cambria"/>
            </a:endParaRPr>
          </a:p>
          <a:p>
            <a:pPr indent="-228599" lvl="1" marL="557212" marR="0" rtl="0" algn="l">
              <a:lnSpc>
                <a:spcPct val="100000"/>
              </a:lnSpc>
              <a:spcBef>
                <a:spcPts val="480"/>
              </a:spcBef>
              <a:spcAft>
                <a:spcPts val="0"/>
              </a:spcAft>
              <a:buClr>
                <a:schemeClr val="accent1"/>
              </a:buClr>
              <a:buSzPts val="2280"/>
              <a:buFont typeface="Arial"/>
              <a:buChar char="•"/>
            </a:pPr>
            <a:r>
              <a:rPr b="0" i="0" lang="en-US" sz="2400" u="none" cap="none" strike="noStrike">
                <a:solidFill>
                  <a:srgbClr val="404040"/>
                </a:solidFill>
                <a:latin typeface="Cambria"/>
                <a:ea typeface="Cambria"/>
                <a:cs typeface="Cambria"/>
                <a:sym typeface="Cambria"/>
              </a:rPr>
              <a:t>The next students to be evacuated are those who are nearest to the source of danger,</a:t>
            </a:r>
            <a:endParaRPr/>
          </a:p>
          <a:p>
            <a:pPr indent="-182562" lvl="2" marL="822325" marR="0" rtl="0" algn="l">
              <a:lnSpc>
                <a:spcPct val="100000"/>
              </a:lnSpc>
              <a:spcBef>
                <a:spcPts val="480"/>
              </a:spcBef>
              <a:spcAft>
                <a:spcPts val="0"/>
              </a:spcAft>
              <a:buClr>
                <a:schemeClr val="accent1"/>
              </a:buClr>
              <a:buSzPts val="2280"/>
              <a:buFont typeface="Arial"/>
              <a:buChar char="•"/>
            </a:pPr>
            <a:r>
              <a:rPr b="0" i="0" lang="en-US" sz="2400" u="none" cap="none" strike="noStrike">
                <a:solidFill>
                  <a:srgbClr val="404040"/>
                </a:solidFill>
                <a:latin typeface="Cambria"/>
                <a:ea typeface="Cambria"/>
                <a:cs typeface="Cambria"/>
                <a:sym typeface="Cambria"/>
              </a:rPr>
              <a:t> followed by those next closest, etc.</a:t>
            </a:r>
            <a:endParaRPr/>
          </a:p>
          <a:p>
            <a:pPr indent="-61912" lvl="2" marL="822325" marR="0" rtl="0" algn="l">
              <a:lnSpc>
                <a:spcPct val="100000"/>
              </a:lnSpc>
              <a:spcBef>
                <a:spcPts val="400"/>
              </a:spcBef>
              <a:spcAft>
                <a:spcPts val="0"/>
              </a:spcAft>
              <a:buClr>
                <a:schemeClr val="accent1"/>
              </a:buClr>
              <a:buSzPts val="1900"/>
              <a:buFont typeface="Arial"/>
              <a:buNone/>
            </a:pPr>
            <a:r>
              <a:t/>
            </a:r>
            <a:endParaRPr b="0" i="0" sz="2000" u="none" cap="none" strike="noStrike">
              <a:solidFill>
                <a:srgbClr val="404040"/>
              </a:solidFill>
              <a:latin typeface="Cambria"/>
              <a:ea typeface="Cambria"/>
              <a:cs typeface="Cambria"/>
              <a:sym typeface="Cambria"/>
            </a:endParaRPr>
          </a:p>
          <a:p>
            <a:pPr indent="-61912" lvl="2" marL="822325" marR="0" rtl="0" algn="l">
              <a:lnSpc>
                <a:spcPct val="100000"/>
              </a:lnSpc>
              <a:spcBef>
                <a:spcPts val="400"/>
              </a:spcBef>
              <a:spcAft>
                <a:spcPts val="0"/>
              </a:spcAft>
              <a:buClr>
                <a:schemeClr val="accent1"/>
              </a:buClr>
              <a:buSzPts val="1900"/>
              <a:buFont typeface="Arial"/>
              <a:buNone/>
            </a:pPr>
            <a:r>
              <a:t/>
            </a:r>
            <a:endParaRPr b="0" i="0" sz="2000" u="none" cap="none" strike="noStrike">
              <a:solidFill>
                <a:srgbClr val="404040"/>
              </a:solidFill>
              <a:latin typeface="Cambria"/>
              <a:ea typeface="Cambria"/>
              <a:cs typeface="Cambria"/>
              <a:sym typeface="Cambria"/>
            </a:endParaRPr>
          </a:p>
          <a:p>
            <a:pPr indent="-228600" lvl="0" marL="228600" marR="0" rtl="0" algn="l">
              <a:lnSpc>
                <a:spcPct val="100000"/>
              </a:lnSpc>
              <a:spcBef>
                <a:spcPts val="320"/>
              </a:spcBef>
              <a:spcAft>
                <a:spcPts val="0"/>
              </a:spcAft>
              <a:buClr>
                <a:schemeClr val="accent1"/>
              </a:buClr>
              <a:buSzPts val="1520"/>
              <a:buFont typeface="Arial"/>
              <a:buNone/>
            </a:pPr>
            <a:r>
              <a:rPr b="0" i="1" lang="en-US" sz="1600" u="none">
                <a:solidFill>
                  <a:srgbClr val="404040"/>
                </a:solidFill>
                <a:latin typeface="Cambria"/>
                <a:ea typeface="Cambria"/>
                <a:cs typeface="Cambria"/>
                <a:sym typeface="Cambria"/>
              </a:rPr>
              <a:t>A Guide for the Transportation of Preschoolers and Children with Disabilities for North Carolina Public Schools - June 2008  page 8-7</a:t>
            </a:r>
            <a:endParaRPr b="0" i="1" sz="1600" u="none">
              <a:solidFill>
                <a:srgbClr val="404040"/>
              </a:solidFill>
              <a:latin typeface="Cambria"/>
              <a:ea typeface="Cambria"/>
              <a:cs typeface="Cambria"/>
              <a:sym typeface="Cambria"/>
            </a:endParaRPr>
          </a:p>
          <a:p>
            <a:pPr indent="-132080" lvl="0" marL="228600" marR="0" rtl="0" algn="l">
              <a:spcBef>
                <a:spcPts val="320"/>
              </a:spcBef>
              <a:spcAft>
                <a:spcPts val="0"/>
              </a:spcAft>
              <a:buClr>
                <a:schemeClr val="accent1"/>
              </a:buClr>
              <a:buSzPts val="1520"/>
              <a:buFont typeface="Arial"/>
              <a:buNone/>
            </a:pPr>
            <a:r>
              <a:t/>
            </a:r>
            <a:endParaRPr b="0" i="1" sz="1600" u="none">
              <a:solidFill>
                <a:srgbClr val="404040"/>
              </a:solidFill>
              <a:latin typeface="Cambria"/>
              <a:ea typeface="Cambria"/>
              <a:cs typeface="Cambria"/>
              <a:sym typeface="Cambria"/>
            </a:endParaRPr>
          </a:p>
        </p:txBody>
      </p:sp>
      <p:pic>
        <p:nvPicPr>
          <p:cNvPr id="195" name="Google Shape;195;p11"/>
          <p:cNvPicPr preferRelativeResize="0"/>
          <p:nvPr/>
        </p:nvPicPr>
        <p:blipFill rotWithShape="1">
          <a:blip r:embed="rId3">
            <a:alphaModFix/>
          </a:blip>
          <a:srcRect b="0" l="0" r="0" t="0"/>
          <a:stretch/>
        </p:blipFill>
        <p:spPr>
          <a:xfrm>
            <a:off x="4953000" y="685800"/>
            <a:ext cx="3354387" cy="1109662"/>
          </a:xfrm>
          <a:prstGeom prst="rect">
            <a:avLst/>
          </a:prstGeom>
          <a:noFill/>
          <a:ln>
            <a:noFill/>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550862" y="436562"/>
            <a:ext cx="8042275" cy="10874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3600"/>
              <a:buFont typeface="Cambria"/>
              <a:buNone/>
            </a:pPr>
            <a:r>
              <a:rPr b="1" i="0" lang="en-US" sz="3600" u="none">
                <a:solidFill>
                  <a:srgbClr val="262626"/>
                </a:solidFill>
                <a:latin typeface="Cambria"/>
                <a:ea typeface="Cambria"/>
                <a:cs typeface="Cambria"/>
                <a:sym typeface="Cambria"/>
              </a:rPr>
              <a:t>Order of Evacuation  </a:t>
            </a:r>
            <a:br>
              <a:rPr b="0" i="0" lang="en-US" sz="4800" u="none">
                <a:solidFill>
                  <a:srgbClr val="262626"/>
                </a:solidFill>
                <a:latin typeface="Cambria"/>
                <a:ea typeface="Cambria"/>
                <a:cs typeface="Cambria"/>
                <a:sym typeface="Cambria"/>
              </a:rPr>
            </a:br>
            <a:r>
              <a:rPr b="0" i="0" lang="en-US" sz="2800" u="none">
                <a:solidFill>
                  <a:srgbClr val="262626"/>
                </a:solidFill>
                <a:latin typeface="Cambria"/>
                <a:ea typeface="Cambria"/>
                <a:cs typeface="Cambria"/>
                <a:sym typeface="Cambria"/>
              </a:rPr>
              <a:t>Considerations</a:t>
            </a:r>
            <a:endParaRPr/>
          </a:p>
        </p:txBody>
      </p:sp>
      <p:sp>
        <p:nvSpPr>
          <p:cNvPr id="201" name="Google Shape;201;p12"/>
          <p:cNvSpPr txBox="1"/>
          <p:nvPr>
            <p:ph idx="1" type="body"/>
          </p:nvPr>
        </p:nvSpPr>
        <p:spPr>
          <a:xfrm>
            <a:off x="76200" y="1795462"/>
            <a:ext cx="8915400" cy="47577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 </a:t>
            </a:r>
            <a:r>
              <a:rPr b="1" i="0" lang="en-US" sz="2800" u="none">
                <a:solidFill>
                  <a:srgbClr val="404040"/>
                </a:solidFill>
                <a:latin typeface="Cambria"/>
                <a:ea typeface="Cambria"/>
                <a:cs typeface="Cambria"/>
                <a:sym typeface="Cambria"/>
              </a:rPr>
              <a:t>The students ability:</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a:t>
            </a:r>
            <a:r>
              <a:rPr b="0" i="0" lang="en-US" sz="2200" u="none" cap="none" strike="noStrike">
                <a:solidFill>
                  <a:srgbClr val="404040"/>
                </a:solidFill>
                <a:latin typeface="Cambria"/>
                <a:ea typeface="Cambria"/>
                <a:cs typeface="Cambria"/>
                <a:sym typeface="Cambria"/>
              </a:rPr>
              <a:t> students can help other get off the school bus? </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a:t>
            </a:r>
            <a:r>
              <a:rPr b="0" i="0" lang="en-US" sz="2200" u="none" cap="none" strike="noStrike">
                <a:solidFill>
                  <a:srgbClr val="404040"/>
                </a:solidFill>
                <a:latin typeface="Cambria"/>
                <a:ea typeface="Cambria"/>
                <a:cs typeface="Cambria"/>
                <a:sym typeface="Cambria"/>
              </a:rPr>
              <a:t> students can come off the school bus by themselves? </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a:t>
            </a:r>
            <a:r>
              <a:rPr b="0" i="0" lang="en-US" sz="2200" u="none" cap="none" strike="noStrike">
                <a:solidFill>
                  <a:srgbClr val="404040"/>
                </a:solidFill>
                <a:latin typeface="Cambria"/>
                <a:ea typeface="Cambria"/>
                <a:cs typeface="Cambria"/>
                <a:sym typeface="Cambria"/>
              </a:rPr>
              <a:t> students will need close supervision?  </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a:t>
            </a:r>
            <a:r>
              <a:rPr b="0" i="0" lang="en-US" sz="2200" u="none" cap="none" strike="noStrike">
                <a:solidFill>
                  <a:srgbClr val="404040"/>
                </a:solidFill>
                <a:latin typeface="Cambria"/>
                <a:ea typeface="Cambria"/>
                <a:cs typeface="Cambria"/>
                <a:sym typeface="Cambria"/>
              </a:rPr>
              <a:t> students might be paired with another for safety?</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a:t>
            </a:r>
            <a:r>
              <a:rPr b="0" i="0" lang="en-US" sz="2200" u="none" cap="none" strike="noStrike">
                <a:solidFill>
                  <a:srgbClr val="404040"/>
                </a:solidFill>
                <a:latin typeface="Cambria"/>
                <a:ea typeface="Cambria"/>
                <a:cs typeface="Cambria"/>
                <a:sym typeface="Cambria"/>
              </a:rPr>
              <a:t> emergencies will require you to remove the student from their wheelchair?</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Which </a:t>
            </a:r>
            <a:r>
              <a:rPr b="0" i="0" lang="en-US" sz="2200" u="none" cap="none" strike="noStrike">
                <a:solidFill>
                  <a:srgbClr val="404040"/>
                </a:solidFill>
                <a:latin typeface="Cambria"/>
                <a:ea typeface="Cambria"/>
                <a:cs typeface="Cambria"/>
                <a:sym typeface="Cambria"/>
              </a:rPr>
              <a:t>emergencies will allow you to remove the student AND their equipment? </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Deciding order/sequence of evacuation emphasis: </a:t>
            </a:r>
            <a:r>
              <a:rPr b="1" i="0" lang="en-US" sz="2200" u="none" cap="none" strike="noStrike">
                <a:solidFill>
                  <a:srgbClr val="404040"/>
                </a:solidFill>
                <a:latin typeface="Cambria"/>
                <a:ea typeface="Cambria"/>
                <a:cs typeface="Cambria"/>
                <a:sym typeface="Cambria"/>
              </a:rPr>
              <a:t>GET THE MOST STUDENTS OUT IN THE SHORTEST TIME !!</a:t>
            </a:r>
            <a:r>
              <a:rPr b="0" i="0" lang="en-US" sz="2200" u="none" cap="none" strike="noStrike">
                <a:solidFill>
                  <a:srgbClr val="404040"/>
                </a:solidFill>
                <a:latin typeface="Cambria"/>
                <a:ea typeface="Cambria"/>
                <a:cs typeface="Cambria"/>
                <a:sym typeface="Cambria"/>
              </a:rPr>
              <a:t>!</a:t>
            </a:r>
            <a:endParaRPr/>
          </a:p>
          <a:p>
            <a:pPr indent="-342899" lvl="1" marL="671512" marR="0" rtl="0" algn="l">
              <a:lnSpc>
                <a:spcPct val="9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Compartmentalization may prohibit the visibility of, as well as the ability to hear students.</a:t>
            </a:r>
            <a:endParaRPr/>
          </a:p>
        </p:txBody>
      </p:sp>
      <p:pic>
        <p:nvPicPr>
          <p:cNvPr id="202" name="Google Shape;202;p12"/>
          <p:cNvPicPr preferRelativeResize="0"/>
          <p:nvPr/>
        </p:nvPicPr>
        <p:blipFill rotWithShape="1">
          <a:blip r:embed="rId3">
            <a:alphaModFix/>
          </a:blip>
          <a:srcRect b="0" l="0" r="0" t="0"/>
          <a:stretch/>
        </p:blipFill>
        <p:spPr>
          <a:xfrm>
            <a:off x="4953000" y="685800"/>
            <a:ext cx="3354387" cy="1109662"/>
          </a:xfrm>
          <a:prstGeom prst="rect">
            <a:avLst/>
          </a:prstGeom>
          <a:noFill/>
          <a:ln>
            <a:noFill/>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477837" y="152400"/>
            <a:ext cx="8042275"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Exiting Bus in Emergency</a:t>
            </a:r>
            <a:endParaRPr/>
          </a:p>
        </p:txBody>
      </p:sp>
      <p:sp>
        <p:nvSpPr>
          <p:cNvPr id="208" name="Google Shape;208;p13"/>
          <p:cNvSpPr txBox="1"/>
          <p:nvPr>
            <p:ph idx="1" type="body"/>
          </p:nvPr>
        </p:nvSpPr>
        <p:spPr>
          <a:xfrm>
            <a:off x="0" y="1219200"/>
            <a:ext cx="4498975" cy="4770437"/>
          </a:xfrm>
          <a:prstGeom prst="rect">
            <a:avLst/>
          </a:prstGeom>
          <a:noFill/>
          <a:ln>
            <a:noFill/>
          </a:ln>
        </p:spPr>
        <p:txBody>
          <a:bodyPr anchorCtr="0" anchor="t" bIns="45700" lIns="91425" spcFirstLastPara="1" rIns="91425" wrap="square" tIns="45700">
            <a:noAutofit/>
          </a:bodyPr>
          <a:lstStyle/>
          <a:p>
            <a:pPr indent="-228598" lvl="1" marL="557212" marR="0" rtl="0" algn="l">
              <a:lnSpc>
                <a:spcPct val="100000"/>
              </a:lnSpc>
              <a:spcBef>
                <a:spcPts val="0"/>
              </a:spcBef>
              <a:spcAft>
                <a:spcPts val="0"/>
              </a:spcAft>
              <a:buClr>
                <a:schemeClr val="accent1"/>
              </a:buClr>
              <a:buSzPts val="2660"/>
              <a:buFont typeface="Noto Sans Symbols"/>
              <a:buChar char="▪"/>
            </a:pPr>
            <a:r>
              <a:rPr b="0" i="0" lang="en-US" sz="2800" u="none" cap="none" strike="noStrike">
                <a:solidFill>
                  <a:srgbClr val="404040"/>
                </a:solidFill>
                <a:latin typeface="Cambria"/>
                <a:ea typeface="Cambria"/>
                <a:cs typeface="Cambria"/>
                <a:sym typeface="Cambria"/>
              </a:rPr>
              <a:t>DO NOT jump out of lift or emergency doors.</a:t>
            </a:r>
            <a:endParaRPr/>
          </a:p>
          <a:p>
            <a:pPr indent="-228598" lvl="1" marL="557212" marR="0" rtl="0" algn="l">
              <a:lnSpc>
                <a:spcPct val="100000"/>
              </a:lnSpc>
              <a:spcBef>
                <a:spcPts val="560"/>
              </a:spcBef>
              <a:spcAft>
                <a:spcPts val="0"/>
              </a:spcAft>
              <a:buClr>
                <a:schemeClr val="accent1"/>
              </a:buClr>
              <a:buSzPts val="2660"/>
              <a:buFont typeface="Noto Sans Symbols"/>
              <a:buChar char="▪"/>
            </a:pPr>
            <a:r>
              <a:rPr b="0" i="0" lang="en-US" sz="2800" u="none" cap="none" strike="noStrike">
                <a:solidFill>
                  <a:srgbClr val="404040"/>
                </a:solidFill>
                <a:latin typeface="Cambria"/>
                <a:ea typeface="Cambria"/>
                <a:cs typeface="Cambria"/>
                <a:sym typeface="Cambria"/>
              </a:rPr>
              <a:t>Sit on the floor of the bus then safely exit emergency door. </a:t>
            </a:r>
            <a:endParaRPr/>
          </a:p>
          <a:p>
            <a:pPr indent="-228598" lvl="1" marL="557212" marR="0" rtl="0" algn="l">
              <a:lnSpc>
                <a:spcPct val="100000"/>
              </a:lnSpc>
              <a:spcBef>
                <a:spcPts val="560"/>
              </a:spcBef>
              <a:spcAft>
                <a:spcPts val="0"/>
              </a:spcAft>
              <a:buClr>
                <a:schemeClr val="accent1"/>
              </a:buClr>
              <a:buSzPts val="2660"/>
              <a:buFont typeface="Noto Sans Symbols"/>
              <a:buChar char="▪"/>
            </a:pPr>
            <a:r>
              <a:rPr b="0" i="0" lang="en-US" sz="2800" u="none" cap="none" strike="noStrike">
                <a:solidFill>
                  <a:srgbClr val="404040"/>
                </a:solidFill>
                <a:latin typeface="Cambria"/>
                <a:ea typeface="Cambria"/>
                <a:cs typeface="Cambria"/>
                <a:sym typeface="Cambria"/>
              </a:rPr>
              <a:t>From outside bus, assist student to sit on bus floor before exiting safely to ground. </a:t>
            </a:r>
            <a:endParaRPr/>
          </a:p>
        </p:txBody>
      </p:sp>
      <p:pic>
        <p:nvPicPr>
          <p:cNvPr id="209" name="Google Shape;209;p13"/>
          <p:cNvPicPr preferRelativeResize="0"/>
          <p:nvPr>
            <p:ph idx="4294967295" type="body"/>
          </p:nvPr>
        </p:nvPicPr>
        <p:blipFill rotWithShape="1">
          <a:blip r:embed="rId3">
            <a:alphaModFix/>
          </a:blip>
          <a:srcRect b="0" l="12960" r="12040" t="0"/>
          <a:stretch/>
        </p:blipFill>
        <p:spPr>
          <a:xfrm>
            <a:off x="4724400" y="1447800"/>
            <a:ext cx="4082143" cy="4082143"/>
          </a:xfrm>
          <a:prstGeom prst="rect">
            <a:avLst/>
          </a:prstGeom>
          <a:noFill/>
          <a:ln>
            <a:noFill/>
          </a:ln>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14"/>
          <p:cNvPicPr preferRelativeResize="0"/>
          <p:nvPr/>
        </p:nvPicPr>
        <p:blipFill rotWithShape="1">
          <a:blip r:embed="rId3">
            <a:alphaModFix/>
          </a:blip>
          <a:srcRect b="0" l="0" r="0" t="0"/>
          <a:stretch/>
        </p:blipFill>
        <p:spPr>
          <a:xfrm>
            <a:off x="6248400" y="533400"/>
            <a:ext cx="1676400" cy="1885950"/>
          </a:xfrm>
          <a:prstGeom prst="rect">
            <a:avLst/>
          </a:prstGeom>
          <a:noFill/>
          <a:ln>
            <a:noFill/>
          </a:ln>
        </p:spPr>
      </p:pic>
      <p:sp>
        <p:nvSpPr>
          <p:cNvPr id="215" name="Google Shape;215;p14"/>
          <p:cNvSpPr txBox="1"/>
          <p:nvPr>
            <p:ph type="title"/>
          </p:nvPr>
        </p:nvSpPr>
        <p:spPr>
          <a:xfrm>
            <a:off x="533400" y="381000"/>
            <a:ext cx="8040687" cy="14430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3600"/>
              <a:buFont typeface="Cambria"/>
              <a:buNone/>
            </a:pPr>
            <a:br>
              <a:rPr b="1" i="0" lang="en-US" sz="3600" u="sng">
                <a:solidFill>
                  <a:srgbClr val="262626"/>
                </a:solidFill>
                <a:latin typeface="Cambria"/>
                <a:ea typeface="Cambria"/>
                <a:cs typeface="Cambria"/>
                <a:sym typeface="Cambria"/>
              </a:rPr>
            </a:br>
            <a:r>
              <a:rPr b="1" i="0" lang="en-US" sz="4000" u="none">
                <a:solidFill>
                  <a:srgbClr val="262626"/>
                </a:solidFill>
                <a:latin typeface="Cambria"/>
                <a:ea typeface="Cambria"/>
                <a:cs typeface="Cambria"/>
                <a:sym typeface="Cambria"/>
              </a:rPr>
              <a:t>What equipment do you </a:t>
            </a:r>
            <a:br>
              <a:rPr b="1" i="0" lang="en-US" sz="4000" u="none">
                <a:solidFill>
                  <a:srgbClr val="262626"/>
                </a:solidFill>
                <a:latin typeface="Cambria"/>
                <a:ea typeface="Cambria"/>
                <a:cs typeface="Cambria"/>
                <a:sym typeface="Cambria"/>
              </a:rPr>
            </a:br>
            <a:r>
              <a:rPr b="1" i="0" lang="en-US" sz="4000" u="none">
                <a:solidFill>
                  <a:srgbClr val="262626"/>
                </a:solidFill>
                <a:latin typeface="Cambria"/>
                <a:ea typeface="Cambria"/>
                <a:cs typeface="Cambria"/>
                <a:sym typeface="Cambria"/>
              </a:rPr>
              <a:t>need for an evacuation? </a:t>
            </a:r>
            <a:br>
              <a:rPr b="0" i="0" lang="en-US" sz="4000" u="none">
                <a:solidFill>
                  <a:srgbClr val="262626"/>
                </a:solidFill>
                <a:latin typeface="Cambria"/>
                <a:ea typeface="Cambria"/>
                <a:cs typeface="Cambria"/>
                <a:sym typeface="Cambria"/>
              </a:rPr>
            </a:br>
            <a:endParaRPr/>
          </a:p>
        </p:txBody>
      </p:sp>
      <p:sp>
        <p:nvSpPr>
          <p:cNvPr id="216" name="Google Shape;216;p14"/>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accent1"/>
              </a:buClr>
              <a:buSzPts val="2090"/>
              <a:buFont typeface="Arial"/>
              <a:buChar char="0"/>
            </a:pPr>
            <a:r>
              <a:rPr b="1" i="0" lang="en-US" sz="2200" u="none">
                <a:solidFill>
                  <a:srgbClr val="404040"/>
                </a:solidFill>
                <a:latin typeface="Cambria"/>
                <a:ea typeface="Cambria"/>
                <a:cs typeface="Cambria"/>
                <a:sym typeface="Cambria"/>
              </a:rPr>
              <a:t>Belt cutter  </a:t>
            </a:r>
            <a:r>
              <a:rPr b="0" i="0" lang="en-US" sz="1900" u="none">
                <a:solidFill>
                  <a:srgbClr val="404040"/>
                </a:solidFill>
                <a:latin typeface="Cambria"/>
                <a:ea typeface="Cambria"/>
                <a:cs typeface="Cambria"/>
                <a:sym typeface="Cambria"/>
              </a:rPr>
              <a:t>(</a:t>
            </a:r>
            <a:r>
              <a:rPr b="1" i="0" lang="en-US" sz="1900" u="none">
                <a:solidFill>
                  <a:srgbClr val="404040"/>
                </a:solidFill>
                <a:latin typeface="Cambria"/>
                <a:ea typeface="Cambria"/>
                <a:cs typeface="Cambria"/>
                <a:sym typeface="Cambria"/>
              </a:rPr>
              <a:t>TWO</a:t>
            </a:r>
            <a:r>
              <a:rPr b="0" i="0" lang="en-US" sz="1900" u="none">
                <a:solidFill>
                  <a:srgbClr val="404040"/>
                </a:solidFill>
                <a:latin typeface="Cambria"/>
                <a:ea typeface="Cambria"/>
                <a:cs typeface="Cambria"/>
                <a:sym typeface="Cambria"/>
              </a:rPr>
              <a:t> belt cutters should be located on each bus!)</a:t>
            </a:r>
            <a:endParaRPr b="1" i="0" sz="2200" u="none">
              <a:solidFill>
                <a:srgbClr val="404040"/>
              </a:solidFill>
              <a:latin typeface="Cambria"/>
              <a:ea typeface="Cambria"/>
              <a:cs typeface="Cambria"/>
              <a:sym typeface="Cambria"/>
            </a:endParaRPr>
          </a:p>
          <a:p>
            <a:pPr indent="-228599" lvl="1" marL="557212" marR="0" rtl="0" algn="l">
              <a:lnSpc>
                <a:spcPct val="8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The belt cutter has a razor-sharp cutting edge safely built in to a plastic handle. It looks similar to a letter opener. </a:t>
            </a:r>
            <a:endParaRPr/>
          </a:p>
          <a:p>
            <a:pPr indent="-228599" lvl="1" marL="557212" marR="0" rtl="0" algn="l">
              <a:lnSpc>
                <a:spcPct val="8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It can cut seat belts and tie-down straps (CUT THE MOUNT NOT THE VEST ON STAR SEATS)</a:t>
            </a:r>
            <a:endParaRPr/>
          </a:p>
          <a:p>
            <a:pPr indent="-228599" lvl="1" marL="557212" marR="0" rtl="0" algn="l">
              <a:lnSpc>
                <a:spcPct val="8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The belt is fit into the slot and the blade cuts with one motion </a:t>
            </a:r>
            <a:endParaRPr/>
          </a:p>
          <a:p>
            <a:pPr indent="-228599" lvl="1" marL="557212" marR="0" rtl="0" algn="l">
              <a:lnSpc>
                <a:spcPct val="8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Store the belt cutter in a location that is easily accessible to the bus driver and monitor but that the students can’t reach </a:t>
            </a:r>
            <a:endParaRPr/>
          </a:p>
          <a:p>
            <a:pPr indent="-228600" lvl="0" marL="228600" marR="0" rtl="0" algn="l">
              <a:lnSpc>
                <a:spcPct val="80000"/>
              </a:lnSpc>
              <a:spcBef>
                <a:spcPts val="440"/>
              </a:spcBef>
              <a:spcAft>
                <a:spcPts val="0"/>
              </a:spcAft>
              <a:buClr>
                <a:schemeClr val="accent1"/>
              </a:buClr>
              <a:buSzPts val="2090"/>
              <a:buFont typeface="Arial"/>
              <a:buChar char="0"/>
            </a:pPr>
            <a:r>
              <a:rPr b="0" i="0" lang="en-US" sz="2200" u="none">
                <a:solidFill>
                  <a:srgbClr val="404040"/>
                </a:solidFill>
                <a:latin typeface="Cambria"/>
                <a:ea typeface="Cambria"/>
                <a:cs typeface="Cambria"/>
                <a:sym typeface="Cambria"/>
              </a:rPr>
              <a:t>Blanket</a:t>
            </a:r>
            <a:endParaRPr/>
          </a:p>
          <a:p>
            <a:pPr indent="-228599" lvl="1" marL="557212" marR="0" rtl="0" algn="l">
              <a:lnSpc>
                <a:spcPct val="8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Some buses may be equipped with a blanket</a:t>
            </a:r>
            <a:endParaRPr/>
          </a:p>
          <a:p>
            <a:pPr indent="-228600" lvl="0" marL="228600" marR="0" rtl="0" algn="l">
              <a:lnSpc>
                <a:spcPct val="80000"/>
              </a:lnSpc>
              <a:spcBef>
                <a:spcPts val="440"/>
              </a:spcBef>
              <a:spcAft>
                <a:spcPts val="0"/>
              </a:spcAft>
              <a:buClr>
                <a:schemeClr val="accent1"/>
              </a:buClr>
              <a:buSzPts val="2090"/>
              <a:buFont typeface="Arial"/>
              <a:buNone/>
            </a:pPr>
            <a:r>
              <a:rPr b="0" i="0" lang="en-US" sz="2200" u="none">
                <a:solidFill>
                  <a:srgbClr val="404040"/>
                </a:solidFill>
                <a:latin typeface="Cambria"/>
                <a:ea typeface="Cambria"/>
                <a:cs typeface="Cambria"/>
                <a:sym typeface="Cambria"/>
              </a:rPr>
              <a:t>         for the emergency evacuation of fragile or heavy    </a:t>
            </a:r>
            <a:endParaRPr/>
          </a:p>
          <a:p>
            <a:pPr indent="-228600" lvl="0" marL="228600" marR="0" rtl="0" algn="l">
              <a:lnSpc>
                <a:spcPct val="80000"/>
              </a:lnSpc>
              <a:spcBef>
                <a:spcPts val="440"/>
              </a:spcBef>
              <a:spcAft>
                <a:spcPts val="0"/>
              </a:spcAft>
              <a:buClr>
                <a:schemeClr val="accent1"/>
              </a:buClr>
              <a:buSzPts val="2090"/>
              <a:buFont typeface="Arial"/>
              <a:buNone/>
            </a:pPr>
            <a:r>
              <a:rPr b="0" i="0" lang="en-US" sz="2200" u="none">
                <a:solidFill>
                  <a:srgbClr val="404040"/>
                </a:solidFill>
                <a:latin typeface="Cambria"/>
                <a:ea typeface="Cambria"/>
                <a:cs typeface="Cambria"/>
                <a:sym typeface="Cambria"/>
              </a:rPr>
              <a:t>         students</a:t>
            </a:r>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533400" y="4648200"/>
            <a:ext cx="8042275" cy="11969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3600"/>
              <a:buFont typeface="Cambria"/>
              <a:buNone/>
            </a:pPr>
            <a:r>
              <a:rPr b="1" i="0" lang="en-US" sz="3600" u="none">
                <a:solidFill>
                  <a:srgbClr val="262626"/>
                </a:solidFill>
                <a:latin typeface="Cambria"/>
                <a:ea typeface="Cambria"/>
                <a:cs typeface="Cambria"/>
                <a:sym typeface="Cambria"/>
              </a:rPr>
              <a:t>Individual Evacuation Plan MUST be documented in the NOTEBOOK.</a:t>
            </a:r>
            <a:br>
              <a:rPr b="1" i="0" lang="en-US" sz="3600" u="none">
                <a:solidFill>
                  <a:srgbClr val="262626"/>
                </a:solidFill>
                <a:latin typeface="Cambria"/>
                <a:ea typeface="Cambria"/>
                <a:cs typeface="Cambria"/>
                <a:sym typeface="Cambria"/>
              </a:rPr>
            </a:br>
            <a:r>
              <a:rPr b="1" i="0" lang="en-US" sz="2800" u="none">
                <a:solidFill>
                  <a:srgbClr val="262626"/>
                </a:solidFill>
                <a:latin typeface="Cambria"/>
                <a:ea typeface="Cambria"/>
                <a:cs typeface="Cambria"/>
                <a:sym typeface="Cambria"/>
              </a:rPr>
              <a:t>Check during pre-trip</a:t>
            </a:r>
            <a:r>
              <a:rPr b="1" i="0" lang="en-US" sz="3600" u="none">
                <a:solidFill>
                  <a:srgbClr val="262626"/>
                </a:solidFill>
                <a:latin typeface="Cambria"/>
                <a:ea typeface="Cambria"/>
                <a:cs typeface="Cambria"/>
                <a:sym typeface="Cambria"/>
              </a:rPr>
              <a:t>.</a:t>
            </a:r>
            <a:endParaRPr/>
          </a:p>
        </p:txBody>
      </p:sp>
      <p:pic>
        <p:nvPicPr>
          <p:cNvPr id="222" name="Google Shape;222;p15"/>
          <p:cNvPicPr preferRelativeResize="0"/>
          <p:nvPr>
            <p:ph idx="2" type="pic"/>
          </p:nvPr>
        </p:nvPicPr>
        <p:blipFill rotWithShape="1">
          <a:blip r:embed="rId3">
            <a:alphaModFix/>
          </a:blip>
          <a:srcRect b="5950" l="0" r="0" t="5949"/>
          <a:stretch/>
        </p:blipFill>
        <p:spPr>
          <a:xfrm rot="-60000">
            <a:off x="2088947" y="270850"/>
            <a:ext cx="4873752" cy="3657600"/>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23" name="Google Shape;223;p15"/>
          <p:cNvSpPr txBox="1"/>
          <p:nvPr>
            <p:ph idx="1" type="body"/>
          </p:nvPr>
        </p:nvSpPr>
        <p:spPr>
          <a:xfrm>
            <a:off x="1219200" y="5867400"/>
            <a:ext cx="6705600" cy="152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520"/>
              <a:buNone/>
            </a:pPr>
            <a:r>
              <a:t/>
            </a:r>
            <a:endParaRPr sz="160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6"/>
          <p:cNvSpPr txBox="1"/>
          <p:nvPr/>
        </p:nvSpPr>
        <p:spPr>
          <a:xfrm>
            <a:off x="3175" y="0"/>
            <a:ext cx="9064625" cy="661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Federal Highway Standards 17 </a:t>
            </a:r>
            <a:r>
              <a:rPr b="0" i="0" lang="en-US" sz="1800" u="none">
                <a:solidFill>
                  <a:schemeClr val="dk1"/>
                </a:solidFill>
                <a:latin typeface="Times New Roman"/>
                <a:ea typeface="Times New Roman"/>
                <a:cs typeface="Times New Roman"/>
                <a:sym typeface="Times New Roman"/>
              </a:rPr>
              <a:t>requires that school bus emergency evacuation drills be conducted within the first 5 days of school and at least twice each year. Students transported in a school vehicle should be instructed in safe riding practices and participate in emergency evacuation drills.</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This form serves as documentation of such action and is to be signed by the bus driver, monitor and school designee responsible for the employees of the bus. </a:t>
            </a:r>
            <a:r>
              <a:rPr b="1" i="1" lang="en-US" sz="1800" u="none">
                <a:solidFill>
                  <a:schemeClr val="dk1"/>
                </a:solidFill>
                <a:latin typeface="Times New Roman"/>
                <a:ea typeface="Times New Roman"/>
                <a:cs typeface="Times New Roman"/>
                <a:sym typeface="Times New Roman"/>
              </a:rPr>
              <a:t>Check off each required procedure that driver has reviewed with monitor and then sign.</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___  </a:t>
            </a:r>
            <a:r>
              <a:rPr b="1" i="0" lang="en-US" sz="1800" u="none">
                <a:solidFill>
                  <a:schemeClr val="dk1"/>
                </a:solidFill>
                <a:latin typeface="Times New Roman"/>
                <a:ea typeface="Times New Roman"/>
                <a:cs typeface="Times New Roman"/>
                <a:sym typeface="Times New Roman"/>
              </a:rPr>
              <a:t>2 Belt Cutters</a:t>
            </a:r>
            <a:r>
              <a:rPr b="0" i="0" lang="en-US" sz="1800" u="none">
                <a:solidFill>
                  <a:schemeClr val="dk1"/>
                </a:solidFill>
                <a:latin typeface="Times New Roman"/>
                <a:ea typeface="Times New Roman"/>
                <a:cs typeface="Times New Roman"/>
                <a:sym typeface="Times New Roman"/>
              </a:rPr>
              <a:t> – Locate and check – in reach of driver - monitor</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Emergency Exits (front door, rear door, windows and roof hatches) – point out </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Evacuation Blanket (If bus has one) – locate</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____ </a:t>
            </a:r>
            <a:r>
              <a:rPr b="1" i="0" lang="en-US" sz="1800" u="none">
                <a:solidFill>
                  <a:schemeClr val="dk1"/>
                </a:solidFill>
                <a:latin typeface="Times New Roman"/>
                <a:ea typeface="Times New Roman"/>
                <a:cs typeface="Times New Roman"/>
                <a:sym typeface="Times New Roman"/>
              </a:rPr>
              <a:t>First Aid Kit</a:t>
            </a:r>
            <a:r>
              <a:rPr b="0" i="0" lang="en-US" sz="1800" u="none">
                <a:solidFill>
                  <a:schemeClr val="dk1"/>
                </a:solidFill>
                <a:latin typeface="Times New Roman"/>
                <a:ea typeface="Times New Roman"/>
                <a:cs typeface="Times New Roman"/>
                <a:sym typeface="Times New Roman"/>
              </a:rPr>
              <a:t> – locate and check for all contents (4”bandage compresses (2 packages), 2” bandage compresses (2 packages), 1” bandage compresses (16 per package), 40 “ triangle bandage with 2 safety pins (2 packages), Non-latex gloves (2 pair, medium and large)</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____ </a:t>
            </a:r>
            <a:r>
              <a:rPr b="1" i="0" lang="en-US" sz="1800" u="none">
                <a:solidFill>
                  <a:schemeClr val="dk1"/>
                </a:solidFill>
                <a:latin typeface="Times New Roman"/>
                <a:ea typeface="Times New Roman"/>
                <a:cs typeface="Times New Roman"/>
                <a:sym typeface="Times New Roman"/>
              </a:rPr>
              <a:t>Lift Operation</a:t>
            </a:r>
            <a:r>
              <a:rPr b="0" i="0" lang="en-US" sz="1800" u="none">
                <a:solidFill>
                  <a:schemeClr val="dk1"/>
                </a:solidFill>
                <a:latin typeface="Times New Roman"/>
                <a:ea typeface="Times New Roman"/>
                <a:cs typeface="Times New Roman"/>
                <a:sym typeface="Times New Roman"/>
              </a:rPr>
              <a:t> – Manual and  Power operating processes reviewed and practiced</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Date: ___________________</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Bus: ___________________</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School Designee: _____________________________________________</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Bus Driver: __________________________________________________</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Monitor: ____________________________________________________</a:t>
            </a:r>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550862" y="228600"/>
            <a:ext cx="8042275" cy="121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Additional Information</a:t>
            </a:r>
            <a:br>
              <a:rPr b="0" i="0" lang="en-US" sz="4800" u="none">
                <a:solidFill>
                  <a:srgbClr val="262626"/>
                </a:solidFill>
                <a:latin typeface="Cambria"/>
                <a:ea typeface="Cambria"/>
                <a:cs typeface="Cambria"/>
                <a:sym typeface="Cambria"/>
              </a:rPr>
            </a:br>
            <a:r>
              <a:rPr b="0" i="1" lang="en-US" sz="4800" u="none">
                <a:solidFill>
                  <a:srgbClr val="262626"/>
                </a:solidFill>
                <a:latin typeface="Cambria"/>
                <a:ea typeface="Cambria"/>
                <a:cs typeface="Cambria"/>
                <a:sym typeface="Cambria"/>
              </a:rPr>
              <a:t>Evacuation</a:t>
            </a:r>
            <a:endParaRPr/>
          </a:p>
        </p:txBody>
      </p:sp>
      <p:sp>
        <p:nvSpPr>
          <p:cNvPr id="234" name="Google Shape;234;p17"/>
          <p:cNvSpPr txBox="1"/>
          <p:nvPr>
            <p:ph idx="1" type="body"/>
          </p:nvPr>
        </p:nvSpPr>
        <p:spPr>
          <a:xfrm>
            <a:off x="342900" y="1676400"/>
            <a:ext cx="8458200" cy="467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660"/>
              <a:buFont typeface="Arial"/>
              <a:buNone/>
            </a:pPr>
            <a:r>
              <a:rPr b="1" i="1" lang="en-US" sz="2800" u="none">
                <a:solidFill>
                  <a:srgbClr val="404040"/>
                </a:solidFill>
                <a:latin typeface="Cambria"/>
                <a:ea typeface="Cambria"/>
                <a:cs typeface="Cambria"/>
                <a:sym typeface="Cambria"/>
              </a:rPr>
              <a:t>“A Guide for the Transportation of Preschoolers and Children with Disabilities for  North Carolina Public Schools”</a:t>
            </a:r>
            <a:endParaRPr/>
          </a:p>
          <a:p>
            <a:pPr indent="0" lvl="0" marL="0" marR="0" rtl="0" algn="l">
              <a:lnSpc>
                <a:spcPct val="100000"/>
              </a:lnSpc>
              <a:spcBef>
                <a:spcPts val="480"/>
              </a:spcBef>
              <a:spcAft>
                <a:spcPts val="0"/>
              </a:spcAft>
              <a:buClr>
                <a:schemeClr val="accent1"/>
              </a:buClr>
              <a:buSzPts val="2280"/>
              <a:buFont typeface="Arial"/>
              <a:buNone/>
            </a:pPr>
            <a:r>
              <a:rPr b="1" i="1" lang="en-US" sz="2400" u="none">
                <a:solidFill>
                  <a:srgbClr val="404040"/>
                </a:solidFill>
                <a:latin typeface="Cambria"/>
                <a:ea typeface="Cambria"/>
                <a:cs typeface="Cambria"/>
                <a:sym typeface="Cambria"/>
              </a:rPr>
              <a:t>Transportation Policies, Guidelines, and Best Practices</a:t>
            </a:r>
            <a:endParaRPr/>
          </a:p>
          <a:p>
            <a:pPr indent="0" lvl="0" marL="0" marR="0" rtl="0" algn="l">
              <a:lnSpc>
                <a:spcPct val="100000"/>
              </a:lnSpc>
              <a:spcBef>
                <a:spcPts val="360"/>
              </a:spcBef>
              <a:spcAft>
                <a:spcPts val="0"/>
              </a:spcAft>
              <a:buClr>
                <a:schemeClr val="accent1"/>
              </a:buClr>
              <a:buSzPts val="1710"/>
              <a:buFont typeface="Arial"/>
              <a:buNone/>
            </a:pPr>
            <a:r>
              <a:rPr b="0" i="0" lang="en-US" sz="1800" u="none">
                <a:solidFill>
                  <a:srgbClr val="404040"/>
                </a:solidFill>
                <a:latin typeface="Cambria"/>
                <a:ea typeface="Cambria"/>
                <a:cs typeface="Cambria"/>
                <a:sym typeface="Cambria"/>
              </a:rPr>
              <a:t>Chapter 8  pages 8-1 through 8-17</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rPr b="0" i="0" lang="en-US" sz="2400" u="sng">
                <a:solidFill>
                  <a:srgbClr val="404040"/>
                </a:solidFill>
                <a:latin typeface="Cambria"/>
                <a:ea typeface="Cambria"/>
                <a:cs typeface="Cambria"/>
                <a:sym typeface="Cambria"/>
                <a:hlinkClick r:id="rId3"/>
              </a:rPr>
              <a:t>www.ncbussafety.org/EC/Manual/EC_Transp_Manual2008.pdf</a:t>
            </a:r>
            <a:endParaRPr/>
          </a:p>
          <a:p>
            <a:pPr indent="-83820" lvl="0" marL="228600" marR="0" rtl="0" algn="l">
              <a:spcBef>
                <a:spcPts val="480"/>
              </a:spcBef>
              <a:spcAft>
                <a:spcPts val="0"/>
              </a:spcAft>
              <a:buClr>
                <a:schemeClr val="accent1"/>
              </a:buClr>
              <a:buSzPts val="2280"/>
              <a:buFont typeface="Arial"/>
              <a:buNone/>
            </a:pPr>
            <a:r>
              <a:t/>
            </a:r>
            <a:endParaRPr b="0" i="0" sz="2400" u="sng">
              <a:solidFill>
                <a:srgbClr val="404040"/>
              </a:solidFill>
              <a:latin typeface="Cambria"/>
              <a:ea typeface="Cambria"/>
              <a:cs typeface="Cambria"/>
              <a:sym typeface="Cambria"/>
              <a:hlinkClick r:id="rId4"/>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8"/>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WHEELCHAIR LIFTS</a:t>
            </a:r>
            <a:endParaRPr/>
          </a:p>
        </p:txBody>
      </p:sp>
      <p:sp>
        <p:nvSpPr>
          <p:cNvPr id="240" name="Google Shape;240;p18"/>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00"/>
              <a:buNone/>
            </a:pPr>
            <a:r>
              <a:rPr b="0" i="0" lang="en-US" sz="2000" u="none">
                <a:solidFill>
                  <a:srgbClr val="000100"/>
                </a:solidFill>
                <a:latin typeface="Cambria"/>
                <a:ea typeface="Cambria"/>
                <a:cs typeface="Cambria"/>
                <a:sym typeface="Cambria"/>
              </a:rPr>
              <a:t>GENERAL GUIDELINES</a:t>
            </a:r>
            <a:endParaRPr/>
          </a:p>
          <a:p>
            <a:pPr indent="0" lvl="0" marL="0" rtl="0" algn="ctr">
              <a:lnSpc>
                <a:spcPct val="100000"/>
              </a:lnSpc>
              <a:spcBef>
                <a:spcPts val="400"/>
              </a:spcBef>
              <a:spcAft>
                <a:spcPts val="0"/>
              </a:spcAft>
              <a:buSzPts val="1900"/>
              <a:buNone/>
            </a:pPr>
            <a:r>
              <a:rPr b="0" i="0" lang="en-US" sz="2000" u="none">
                <a:solidFill>
                  <a:srgbClr val="000100"/>
                </a:solidFill>
                <a:latin typeface="Cambria"/>
                <a:ea typeface="Cambria"/>
                <a:cs typeface="Cambria"/>
                <a:sym typeface="Cambria"/>
              </a:rPr>
              <a:t>And Procedures</a:t>
            </a:r>
            <a:endParaRPr/>
          </a:p>
        </p:txBody>
      </p:sp>
      <p:pic>
        <p:nvPicPr>
          <p:cNvPr id="241" name="Google Shape;241;p18"/>
          <p:cNvPicPr preferRelativeResize="0"/>
          <p:nvPr/>
        </p:nvPicPr>
        <p:blipFill rotWithShape="1">
          <a:blip r:embed="rId3">
            <a:alphaModFix/>
          </a:blip>
          <a:srcRect b="-198" l="-740" r="26756" t="199"/>
          <a:stretch/>
        </p:blipFill>
        <p:spPr>
          <a:xfrm rot="-1140000">
            <a:off x="533400" y="3897312"/>
            <a:ext cx="2568575" cy="2490787"/>
          </a:xfrm>
          <a:prstGeom prst="rect">
            <a:avLst/>
          </a:prstGeom>
          <a:noFill/>
          <a:ln>
            <a:noFill/>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GUIDELINES</a:t>
            </a:r>
            <a:endParaRPr/>
          </a:p>
        </p:txBody>
      </p:sp>
      <p:sp>
        <p:nvSpPr>
          <p:cNvPr id="247" name="Google Shape;247;p19"/>
          <p:cNvSpPr txBox="1"/>
          <p:nvPr>
            <p:ph idx="1" type="body"/>
          </p:nvPr>
        </p:nvSpPr>
        <p:spPr>
          <a:xfrm>
            <a:off x="838200" y="1828800"/>
            <a:ext cx="7467600" cy="41608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660"/>
              <a:buFont typeface="Noto Sans Symbols"/>
              <a:buChar char="▪"/>
            </a:pPr>
            <a:r>
              <a:rPr b="0" i="0" lang="en-US" sz="2800" u="none">
                <a:solidFill>
                  <a:srgbClr val="404040"/>
                </a:solidFill>
                <a:latin typeface="Cambria"/>
                <a:ea typeface="Cambria"/>
                <a:cs typeface="Cambria"/>
                <a:sym typeface="Cambria"/>
              </a:rPr>
              <a:t>ALL WHEELCHAIRS MUST FACE FORWARD</a:t>
            </a:r>
            <a:endParaRPr/>
          </a:p>
          <a:p>
            <a:pPr indent="-228600" lvl="0" marL="228600" marR="0" rtl="0" algn="l">
              <a:lnSpc>
                <a:spcPct val="100000"/>
              </a:lnSpc>
              <a:spcBef>
                <a:spcPts val="560"/>
              </a:spcBef>
              <a:spcAft>
                <a:spcPts val="0"/>
              </a:spcAft>
              <a:buClr>
                <a:schemeClr val="accent1"/>
              </a:buClr>
              <a:buSzPts val="2660"/>
              <a:buFont typeface="Noto Sans Symbols"/>
              <a:buChar char="▪"/>
            </a:pPr>
            <a:r>
              <a:rPr b="0" i="0" lang="en-US" sz="2800" u="none">
                <a:solidFill>
                  <a:srgbClr val="404040"/>
                </a:solidFill>
                <a:latin typeface="Cambria"/>
                <a:ea typeface="Cambria"/>
                <a:cs typeface="Cambria"/>
                <a:sym typeface="Cambria"/>
              </a:rPr>
              <a:t>NEVER CARRY A CHILD ON OR OFF THE BUS, FOLLOW THE INDIVIDUAL TRANSPORTATION PLAN IN THE NOTEBOOK </a:t>
            </a:r>
            <a:endParaRPr/>
          </a:p>
          <a:p>
            <a:pPr indent="-228600" lvl="0" marL="228600" marR="0" rtl="0" algn="l">
              <a:lnSpc>
                <a:spcPct val="100000"/>
              </a:lnSpc>
              <a:spcBef>
                <a:spcPts val="560"/>
              </a:spcBef>
              <a:spcAft>
                <a:spcPts val="0"/>
              </a:spcAft>
              <a:buClr>
                <a:schemeClr val="accent1"/>
              </a:buClr>
              <a:buSzPts val="2660"/>
              <a:buFont typeface="Noto Sans Symbols"/>
              <a:buChar char="▪"/>
            </a:pPr>
            <a:r>
              <a:rPr b="0" i="0" lang="en-US" sz="2800" u="none">
                <a:solidFill>
                  <a:srgbClr val="404040"/>
                </a:solidFill>
                <a:latin typeface="Cambria"/>
                <a:ea typeface="Cambria"/>
                <a:cs typeface="Cambria"/>
                <a:sym typeface="Cambria"/>
              </a:rPr>
              <a:t>STORE ALL CRUTCHES OR LAP TRAYS SECURELY IN DESIGNATED AREAS </a:t>
            </a:r>
            <a:endParaRPr/>
          </a:p>
          <a:p>
            <a:pPr indent="-228600" lvl="0" marL="228600" marR="0" rtl="0" algn="l">
              <a:lnSpc>
                <a:spcPct val="100000"/>
              </a:lnSpc>
              <a:spcBef>
                <a:spcPts val="560"/>
              </a:spcBef>
              <a:spcAft>
                <a:spcPts val="0"/>
              </a:spcAft>
              <a:buClr>
                <a:schemeClr val="accent1"/>
              </a:buClr>
              <a:buSzPts val="2660"/>
              <a:buFont typeface="Noto Sans Symbols"/>
              <a:buChar char="▪"/>
            </a:pPr>
            <a:r>
              <a:rPr b="0" i="0" lang="en-US" sz="2800" u="none">
                <a:solidFill>
                  <a:srgbClr val="404040"/>
                </a:solidFill>
                <a:latin typeface="Cambria"/>
                <a:ea typeface="Cambria"/>
                <a:cs typeface="Cambria"/>
                <a:sym typeface="Cambria"/>
              </a:rPr>
              <a:t>NEVER RIDE THE LIFT WITH THE STUDENT</a:t>
            </a:r>
            <a:endParaRPr/>
          </a:p>
          <a:p>
            <a:pPr indent="-59689" lvl="0" marL="228600" marR="0" rtl="0" algn="l">
              <a:spcBef>
                <a:spcPts val="560"/>
              </a:spcBef>
              <a:spcAft>
                <a:spcPts val="0"/>
              </a:spcAft>
              <a:buClr>
                <a:schemeClr val="accent1"/>
              </a:buClr>
              <a:buSzPts val="2660"/>
              <a:buFont typeface="Arial"/>
              <a:buNone/>
            </a:pPr>
            <a:r>
              <a:t/>
            </a:r>
            <a:endParaRPr b="0" i="0" sz="28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
          <p:cNvSpPr txBox="1"/>
          <p:nvPr>
            <p:ph type="title"/>
          </p:nvPr>
        </p:nvSpPr>
        <p:spPr>
          <a:xfrm>
            <a:off x="550862" y="304800"/>
            <a:ext cx="8042275"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Overview</a:t>
            </a:r>
            <a:endParaRPr/>
          </a:p>
        </p:txBody>
      </p:sp>
      <p:sp>
        <p:nvSpPr>
          <p:cNvPr id="127" name="Google Shape;127;p2"/>
          <p:cNvSpPr txBox="1"/>
          <p:nvPr>
            <p:ph idx="1" type="body"/>
          </p:nvPr>
        </p:nvSpPr>
        <p:spPr>
          <a:xfrm>
            <a:off x="838200" y="1371600"/>
            <a:ext cx="7467600" cy="46180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Emergency Evacuations</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Wheelchair lift</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Wheelchair Securements</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Wheelchair Integrity: A Student Safety Issue</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Child Safety Restraint Systems</a:t>
            </a:r>
            <a:endParaRPr/>
          </a:p>
          <a:p>
            <a:pPr indent="-228599" lvl="1" marL="557212" marR="0" rtl="0" algn="l">
              <a:lnSpc>
                <a:spcPct val="10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Star seat</a:t>
            </a:r>
            <a:endParaRPr/>
          </a:p>
          <a:p>
            <a:pPr indent="-228599" lvl="1" marL="557212" marR="0" rtl="0" algn="l">
              <a:lnSpc>
                <a:spcPct val="10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E Z-on vest</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Body Mechanics</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rgbClr val="404040"/>
                </a:solidFill>
                <a:latin typeface="Cambria"/>
                <a:ea typeface="Cambria"/>
                <a:cs typeface="Cambria"/>
                <a:sym typeface="Cambria"/>
              </a:rPr>
              <a:t>Body Lifts</a:t>
            </a:r>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cap="none" strike="noStrik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cap="none" strike="noStrik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cap="none" strike="noStrik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0"/>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Lift Door</a:t>
            </a:r>
            <a:endParaRPr/>
          </a:p>
        </p:txBody>
      </p:sp>
      <p:sp>
        <p:nvSpPr>
          <p:cNvPr id="253" name="Google Shape;253;p20"/>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Check visually to make sure the pathway of the door is clear before opening swing door.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Open and Secure the lift door. </a:t>
            </a:r>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descr="Ricon Corp.'s KlearVue Series wheelchair lifts are designed for trouble-free servicing and maintenance" id="254" name="Google Shape;254;p20"/>
          <p:cNvPicPr preferRelativeResize="0"/>
          <p:nvPr/>
        </p:nvPicPr>
        <p:blipFill rotWithShape="1">
          <a:blip r:embed="rId3">
            <a:alphaModFix/>
          </a:blip>
          <a:srcRect b="0" l="0" r="0" t="0"/>
          <a:stretch/>
        </p:blipFill>
        <p:spPr>
          <a:xfrm>
            <a:off x="1752600" y="3657600"/>
            <a:ext cx="2819400" cy="2720975"/>
          </a:xfrm>
          <a:prstGeom prst="rect">
            <a:avLst/>
          </a:prstGeom>
          <a:noFill/>
          <a:ln>
            <a:noFill/>
          </a:ln>
        </p:spPr>
      </p:pic>
      <p:sp>
        <p:nvSpPr>
          <p:cNvPr id="255" name="Google Shape;255;p20"/>
          <p:cNvSpPr/>
          <p:nvPr/>
        </p:nvSpPr>
        <p:spPr>
          <a:xfrm>
            <a:off x="3810000" y="3352800"/>
            <a:ext cx="381000" cy="838200"/>
          </a:xfrm>
          <a:prstGeom prst="downArrow">
            <a:avLst>
              <a:gd fmla="val 16691" name="adj1"/>
              <a:gd fmla="val 50000" name="adj2"/>
            </a:avLst>
          </a:prstGeom>
          <a:solidFill>
            <a:schemeClr val="accent1"/>
          </a:solidFill>
          <a:ln cap="flat" cmpd="sng" w="19050">
            <a:solidFill>
              <a:srgbClr val="7320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1"/>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300"/>
              <a:buFont typeface="Cambria"/>
              <a:buNone/>
            </a:pPr>
            <a:r>
              <a:rPr b="0" i="0" lang="en-US" sz="4300" u="none">
                <a:solidFill>
                  <a:srgbClr val="262626"/>
                </a:solidFill>
                <a:latin typeface="Cambria"/>
                <a:ea typeface="Cambria"/>
                <a:cs typeface="Cambria"/>
                <a:sym typeface="Cambria"/>
              </a:rPr>
              <a:t>Loading: Operating the Lift with Power</a:t>
            </a:r>
            <a:endParaRPr/>
          </a:p>
        </p:txBody>
      </p:sp>
      <p:sp>
        <p:nvSpPr>
          <p:cNvPr id="261" name="Google Shape;261;p21"/>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Use the hand-held control to activate the unfolding of the ramp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Using the unfold and down buttons Lower the ramp until it rests entirely on the ground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Unfold the outboard roll stop </a:t>
            </a:r>
            <a:endParaRPr/>
          </a:p>
          <a:p>
            <a:pPr indent="-22860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descr="Kansas Truck - Mobility Parts" id="262" name="Google Shape;262;p21"/>
          <p:cNvPicPr preferRelativeResize="0"/>
          <p:nvPr/>
        </p:nvPicPr>
        <p:blipFill rotWithShape="1">
          <a:blip r:embed="rId3">
            <a:alphaModFix/>
          </a:blip>
          <a:srcRect b="0" l="0" r="0" t="0"/>
          <a:stretch/>
        </p:blipFill>
        <p:spPr>
          <a:xfrm>
            <a:off x="2819400" y="4267200"/>
            <a:ext cx="2057400" cy="2093912"/>
          </a:xfrm>
          <a:prstGeom prst="rect">
            <a:avLst/>
          </a:prstGeom>
          <a:noFill/>
          <a:ln>
            <a:noFill/>
          </a:ln>
        </p:spPr>
      </p:pic>
      <p:sp>
        <p:nvSpPr>
          <p:cNvPr id="263" name="Google Shape;263;p21"/>
          <p:cNvSpPr/>
          <p:nvPr/>
        </p:nvSpPr>
        <p:spPr>
          <a:xfrm>
            <a:off x="2819400" y="5410200"/>
            <a:ext cx="533400" cy="609600"/>
          </a:xfrm>
          <a:prstGeom prst="downArrow">
            <a:avLst>
              <a:gd fmla="val 12150" name="adj1"/>
              <a:gd fmla="val 50000" name="adj2"/>
            </a:avLst>
          </a:prstGeom>
          <a:solidFill>
            <a:schemeClr val="accent1"/>
          </a:solidFill>
          <a:ln cap="flat" cmpd="sng" w="19050">
            <a:solidFill>
              <a:srgbClr val="7320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p21"/>
          <p:cNvSpPr txBox="1"/>
          <p:nvPr/>
        </p:nvSpPr>
        <p:spPr>
          <a:xfrm>
            <a:off x="685800" y="5638800"/>
            <a:ext cx="1981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outboard roll stop</a:t>
            </a:r>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2"/>
          <p:cNvSpPr txBox="1"/>
          <p:nvPr>
            <p:ph type="title"/>
          </p:nvPr>
        </p:nvSpPr>
        <p:spPr>
          <a:xfrm>
            <a:off x="550862" y="436562"/>
            <a:ext cx="8042275" cy="7826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      </a:t>
            </a:r>
            <a:r>
              <a:rPr b="1" i="0" lang="en-US" sz="4400" u="none">
                <a:solidFill>
                  <a:srgbClr val="262626"/>
                </a:solidFill>
                <a:latin typeface="Cambria"/>
                <a:ea typeface="Cambria"/>
                <a:cs typeface="Cambria"/>
                <a:sym typeface="Cambria"/>
              </a:rPr>
              <a:t>Loading</a:t>
            </a:r>
            <a:endParaRPr/>
          </a:p>
        </p:txBody>
      </p:sp>
      <p:sp>
        <p:nvSpPr>
          <p:cNvPr id="270" name="Google Shape;270;p22"/>
          <p:cNvSpPr txBox="1"/>
          <p:nvPr>
            <p:ph idx="1" type="body"/>
          </p:nvPr>
        </p:nvSpPr>
        <p:spPr>
          <a:xfrm>
            <a:off x="841375" y="1600200"/>
            <a:ext cx="2663825" cy="4389437"/>
          </a:xfrm>
          <a:prstGeom prst="rect">
            <a:avLst/>
          </a:prstGeom>
          <a:noFill/>
          <a:ln>
            <a:noFill/>
          </a:ln>
        </p:spPr>
        <p:txBody>
          <a:bodyPr anchorCtr="0" anchor="t" bIns="45700" lIns="91425" spcFirstLastPara="1" rIns="91425" wrap="square" tIns="45700">
            <a:noAutofit/>
          </a:bodyPr>
          <a:lstStyle/>
          <a:p>
            <a:pPr indent="-83820" lvl="0" marL="228600" marR="0" rtl="0" algn="l">
              <a:spcBef>
                <a:spcPts val="0"/>
              </a:spcBef>
              <a:spcAft>
                <a:spcPts val="0"/>
              </a:spcAft>
              <a:buClr>
                <a:schemeClr val="accent1"/>
              </a:buClr>
              <a:buSzPts val="2280"/>
              <a:buFont typeface="Arial"/>
              <a:buNone/>
            </a:pPr>
            <a:r>
              <a:t/>
            </a:r>
            <a:endParaRPr sz="2400">
              <a:solidFill>
                <a:srgbClr val="404040"/>
              </a:solidFill>
              <a:latin typeface="Cambria"/>
              <a:ea typeface="Cambria"/>
              <a:cs typeface="Cambria"/>
              <a:sym typeface="Cambria"/>
            </a:endParaRPr>
          </a:p>
        </p:txBody>
      </p:sp>
      <p:sp>
        <p:nvSpPr>
          <p:cNvPr id="271" name="Google Shape;271;p22"/>
          <p:cNvSpPr txBox="1"/>
          <p:nvPr>
            <p:ph idx="2" type="body"/>
          </p:nvPr>
        </p:nvSpPr>
        <p:spPr>
          <a:xfrm>
            <a:off x="4038600" y="436562"/>
            <a:ext cx="4724400" cy="599281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accent1"/>
              </a:buClr>
              <a:buSzPts val="1900"/>
              <a:buFont typeface="Arial"/>
              <a:buChar char="•"/>
            </a:pPr>
            <a:r>
              <a:rPr b="0" i="0" lang="en-US" sz="2000" u="none">
                <a:solidFill>
                  <a:srgbClr val="404040"/>
                </a:solidFill>
                <a:latin typeface="Cambria"/>
                <a:ea typeface="Cambria"/>
                <a:cs typeface="Cambria"/>
                <a:sym typeface="Cambria"/>
              </a:rPr>
              <a:t>Have caregiver </a:t>
            </a:r>
            <a:r>
              <a:rPr b="1" i="0" lang="en-US" sz="2000" u="none">
                <a:solidFill>
                  <a:srgbClr val="404040"/>
                </a:solidFill>
                <a:latin typeface="Cambria"/>
                <a:ea typeface="Cambria"/>
                <a:cs typeface="Cambria"/>
                <a:sym typeface="Cambria"/>
              </a:rPr>
              <a:t>back</a:t>
            </a:r>
            <a:r>
              <a:rPr b="0" i="0" lang="en-US" sz="2000" u="none">
                <a:solidFill>
                  <a:srgbClr val="404040"/>
                </a:solidFill>
                <a:latin typeface="Cambria"/>
                <a:ea typeface="Cambria"/>
                <a:cs typeface="Cambria"/>
                <a:sym typeface="Cambria"/>
              </a:rPr>
              <a:t> the student onto the ramp </a:t>
            </a:r>
            <a:endParaRPr/>
          </a:p>
          <a:p>
            <a:pPr indent="-228599" lvl="1" marL="557212" marR="0" rtl="0" algn="l">
              <a:lnSpc>
                <a:spcPct val="100000"/>
              </a:lnSpc>
              <a:spcBef>
                <a:spcPts val="400"/>
              </a:spcBef>
              <a:spcAft>
                <a:spcPts val="0"/>
              </a:spcAft>
              <a:buClr>
                <a:schemeClr val="accent1"/>
              </a:buClr>
              <a:buSzPts val="1900"/>
              <a:buFont typeface="Arial"/>
              <a:buChar char="–"/>
            </a:pPr>
            <a:r>
              <a:rPr b="1" i="0" lang="en-US" sz="2000" u="none" cap="none" strike="noStrike">
                <a:solidFill>
                  <a:srgbClr val="404040"/>
                </a:solidFill>
                <a:latin typeface="Cambria"/>
                <a:ea typeface="Cambria"/>
                <a:cs typeface="Cambria"/>
                <a:sym typeface="Cambria"/>
              </a:rPr>
              <a:t>Always face the student away from the school bus </a:t>
            </a:r>
            <a:endParaRPr/>
          </a:p>
          <a:p>
            <a:pPr indent="-228600" lvl="0" marL="228600" marR="0" rtl="0" algn="l">
              <a:lnSpc>
                <a:spcPct val="100000"/>
              </a:lnSpc>
              <a:spcBef>
                <a:spcPts val="400"/>
              </a:spcBef>
              <a:spcAft>
                <a:spcPts val="0"/>
              </a:spcAft>
              <a:buClr>
                <a:schemeClr val="accent1"/>
              </a:buClr>
              <a:buSzPts val="1900"/>
              <a:buFont typeface="Arial"/>
              <a:buChar char="•"/>
            </a:pPr>
            <a:r>
              <a:rPr b="1" i="0" lang="en-US" sz="2000" u="none">
                <a:solidFill>
                  <a:srgbClr val="404040"/>
                </a:solidFill>
                <a:latin typeface="Cambria"/>
                <a:ea typeface="Cambria"/>
                <a:cs typeface="Cambria"/>
                <a:sym typeface="Cambria"/>
              </a:rPr>
              <a:t>Question care giver to make sure student’s </a:t>
            </a:r>
            <a:endParaRPr/>
          </a:p>
          <a:p>
            <a:pPr indent="-228599" lvl="1" marL="557212" marR="0" rtl="0" algn="l">
              <a:lnSpc>
                <a:spcPct val="100000"/>
              </a:lnSpc>
              <a:spcBef>
                <a:spcPts val="400"/>
              </a:spcBef>
              <a:spcAft>
                <a:spcPts val="0"/>
              </a:spcAft>
              <a:buClr>
                <a:schemeClr val="accent1"/>
              </a:buClr>
              <a:buSzPts val="1900"/>
              <a:buFont typeface="Cambria"/>
              <a:buAutoNum type="arabicPeriod"/>
            </a:pPr>
            <a:r>
              <a:rPr b="1" i="0" lang="en-US" sz="2000" u="none" cap="none" strike="noStrike">
                <a:solidFill>
                  <a:srgbClr val="404040"/>
                </a:solidFill>
                <a:latin typeface="Cambria"/>
                <a:ea typeface="Cambria"/>
                <a:cs typeface="Cambria"/>
                <a:sym typeface="Cambria"/>
              </a:rPr>
              <a:t>Seatbelt</a:t>
            </a:r>
            <a:r>
              <a:rPr b="0" i="0" lang="en-US" sz="2000" u="none" cap="none" strike="noStrike">
                <a:solidFill>
                  <a:srgbClr val="404040"/>
                </a:solidFill>
                <a:latin typeface="Cambria"/>
                <a:ea typeface="Cambria"/>
                <a:cs typeface="Cambria"/>
                <a:sym typeface="Cambria"/>
              </a:rPr>
              <a:t> is fastened</a:t>
            </a:r>
            <a:endParaRPr b="0" i="0" sz="2000" u="none" cap="none" strike="noStrike">
              <a:solidFill>
                <a:srgbClr val="404040"/>
              </a:solidFill>
              <a:latin typeface="Cambria"/>
              <a:ea typeface="Cambria"/>
              <a:cs typeface="Cambria"/>
              <a:sym typeface="Cambria"/>
            </a:endParaRPr>
          </a:p>
          <a:p>
            <a:pPr indent="-228599" lvl="1" marL="557212" marR="0" rtl="0" algn="l">
              <a:lnSpc>
                <a:spcPct val="100000"/>
              </a:lnSpc>
              <a:spcBef>
                <a:spcPts val="400"/>
              </a:spcBef>
              <a:spcAft>
                <a:spcPts val="0"/>
              </a:spcAft>
              <a:buClr>
                <a:schemeClr val="accent1"/>
              </a:buClr>
              <a:buSzPts val="1900"/>
              <a:buFont typeface="Cambria"/>
              <a:buAutoNum type="arabicPeriod"/>
            </a:pPr>
            <a:r>
              <a:rPr b="1" i="0" lang="en-US" sz="2000" u="none" cap="none" strike="noStrike">
                <a:solidFill>
                  <a:srgbClr val="404040"/>
                </a:solidFill>
                <a:latin typeface="Cambria"/>
                <a:ea typeface="Cambria"/>
                <a:cs typeface="Cambria"/>
                <a:sym typeface="Cambria"/>
              </a:rPr>
              <a:t>Brakes </a:t>
            </a:r>
            <a:r>
              <a:rPr b="0" i="0" lang="en-US" sz="2000" u="none" cap="none" strike="noStrike">
                <a:solidFill>
                  <a:srgbClr val="404040"/>
                </a:solidFill>
                <a:latin typeface="Cambria"/>
                <a:ea typeface="Cambria"/>
                <a:cs typeface="Cambria"/>
                <a:sym typeface="Cambria"/>
              </a:rPr>
              <a:t>are engaged </a:t>
            </a:r>
            <a:endParaRPr/>
          </a:p>
          <a:p>
            <a:pPr indent="-228599" lvl="1" marL="557212" marR="0" rtl="0" algn="l">
              <a:lnSpc>
                <a:spcPct val="100000"/>
              </a:lnSpc>
              <a:spcBef>
                <a:spcPts val="400"/>
              </a:spcBef>
              <a:spcAft>
                <a:spcPts val="0"/>
              </a:spcAft>
              <a:buClr>
                <a:schemeClr val="accent1"/>
              </a:buClr>
              <a:buSzPts val="1900"/>
              <a:buFont typeface="Cambria"/>
              <a:buAutoNum type="arabicPeriod"/>
            </a:pPr>
            <a:r>
              <a:rPr b="0" i="0" lang="en-US" sz="2000" u="none" cap="none" strike="noStrike">
                <a:solidFill>
                  <a:srgbClr val="404040"/>
                </a:solidFill>
                <a:latin typeface="Cambria"/>
                <a:ea typeface="Cambria"/>
                <a:cs typeface="Cambria"/>
                <a:sym typeface="Cambria"/>
              </a:rPr>
              <a:t> Instruct Caregiver to </a:t>
            </a:r>
            <a:r>
              <a:rPr b="1" i="0" lang="en-US" sz="2000" u="none" cap="none" strike="noStrike">
                <a:solidFill>
                  <a:srgbClr val="404040"/>
                </a:solidFill>
                <a:latin typeface="Cambria"/>
                <a:ea typeface="Cambria"/>
                <a:cs typeface="Cambria"/>
                <a:sym typeface="Cambria"/>
              </a:rPr>
              <a:t>hold to the frame</a:t>
            </a:r>
            <a:r>
              <a:rPr b="0" i="0" lang="en-US" sz="2000" u="none" cap="none" strike="noStrike">
                <a:solidFill>
                  <a:srgbClr val="404040"/>
                </a:solidFill>
                <a:latin typeface="Cambria"/>
                <a:ea typeface="Cambria"/>
                <a:cs typeface="Cambria"/>
                <a:sym typeface="Cambria"/>
              </a:rPr>
              <a:t> of the wheelchair while the lift is in process. </a:t>
            </a:r>
            <a:endParaRPr b="0" i="0" sz="2000" u="none" cap="none" strike="noStrike">
              <a:solidFill>
                <a:srgbClr val="404040"/>
              </a:solidFill>
              <a:latin typeface="Cambria"/>
              <a:ea typeface="Cambria"/>
              <a:cs typeface="Cambria"/>
              <a:sym typeface="Cambria"/>
            </a:endParaRPr>
          </a:p>
          <a:p>
            <a:pPr indent="-228599" lvl="1" marL="557212" marR="0" rtl="0" algn="l">
              <a:lnSpc>
                <a:spcPct val="100000"/>
              </a:lnSpc>
              <a:spcBef>
                <a:spcPts val="400"/>
              </a:spcBef>
              <a:spcAft>
                <a:spcPts val="0"/>
              </a:spcAft>
              <a:buClr>
                <a:schemeClr val="accent1"/>
              </a:buClr>
              <a:buSzPts val="1900"/>
              <a:buFont typeface="Arial"/>
              <a:buNone/>
            </a:pPr>
            <a:r>
              <a:t/>
            </a:r>
            <a:endParaRPr b="0" i="0" sz="2000" u="none" cap="none" strike="noStrike">
              <a:solidFill>
                <a:srgbClr val="404040"/>
              </a:solidFill>
              <a:latin typeface="Cambria"/>
              <a:ea typeface="Cambria"/>
              <a:cs typeface="Cambria"/>
              <a:sym typeface="Cambria"/>
            </a:endParaRPr>
          </a:p>
          <a:p>
            <a:pPr indent="-228600" lvl="0" marL="228600" marR="0" rtl="0" algn="l">
              <a:lnSpc>
                <a:spcPct val="100000"/>
              </a:lnSpc>
              <a:spcBef>
                <a:spcPts val="400"/>
              </a:spcBef>
              <a:spcAft>
                <a:spcPts val="0"/>
              </a:spcAft>
              <a:buClr>
                <a:schemeClr val="accent1"/>
              </a:buClr>
              <a:buSzPts val="1900"/>
              <a:buFont typeface="Arial"/>
              <a:buChar char="•"/>
            </a:pPr>
            <a:r>
              <a:rPr b="0" i="0" lang="en-US" sz="2000" u="none">
                <a:solidFill>
                  <a:srgbClr val="404040"/>
                </a:solidFill>
                <a:latin typeface="Cambria"/>
                <a:ea typeface="Cambria"/>
                <a:cs typeface="Cambria"/>
                <a:sym typeface="Cambria"/>
              </a:rPr>
              <a:t>Use hand control Up button to raise lift to bus floor level</a:t>
            </a:r>
            <a:endParaRPr/>
          </a:p>
          <a:p>
            <a:pPr indent="-228599" lvl="1" marL="557212" marR="0" rtl="0" algn="l">
              <a:lnSpc>
                <a:spcPct val="100000"/>
              </a:lnSpc>
              <a:spcBef>
                <a:spcPts val="400"/>
              </a:spcBef>
              <a:spcAft>
                <a:spcPts val="0"/>
              </a:spcAft>
              <a:buClr>
                <a:schemeClr val="accent1"/>
              </a:buClr>
              <a:buSzPts val="1900"/>
              <a:buFont typeface="Noto Sans Symbols"/>
              <a:buChar char="❑"/>
            </a:pPr>
            <a:r>
              <a:rPr b="0" i="0" lang="en-US" sz="2000" u="none" cap="none" strike="noStrike">
                <a:solidFill>
                  <a:srgbClr val="404040"/>
                </a:solidFill>
                <a:latin typeface="Cambria"/>
                <a:ea typeface="Cambria"/>
                <a:cs typeface="Cambria"/>
                <a:sym typeface="Cambria"/>
              </a:rPr>
              <a:t>Adult inside the bus should grasp the push handle as soon as he/she can safely reach it.</a:t>
            </a:r>
            <a:endParaRPr b="0" i="0" sz="2000" u="none" cap="none" strike="noStrike">
              <a:solidFill>
                <a:srgbClr val="404040"/>
              </a:solidFill>
              <a:latin typeface="Cambria"/>
              <a:ea typeface="Cambria"/>
              <a:cs typeface="Cambria"/>
              <a:sym typeface="Cambria"/>
            </a:endParaRPr>
          </a:p>
          <a:p>
            <a:pPr indent="-107950" lvl="0" marL="228600" marR="0" rtl="0" algn="l">
              <a:spcBef>
                <a:spcPts val="400"/>
              </a:spcBef>
              <a:spcAft>
                <a:spcPts val="0"/>
              </a:spcAft>
              <a:buClr>
                <a:schemeClr val="accent1"/>
              </a:buClr>
              <a:buSzPts val="1900"/>
              <a:buFont typeface="Arial"/>
              <a:buNone/>
            </a:pPr>
            <a:r>
              <a:t/>
            </a:r>
            <a:endParaRPr b="0" i="0" sz="2000" u="none" cap="none" strike="noStrike">
              <a:solidFill>
                <a:srgbClr val="404040"/>
              </a:solidFill>
              <a:latin typeface="Cambria"/>
              <a:ea typeface="Cambria"/>
              <a:cs typeface="Cambria"/>
              <a:sym typeface="Cambria"/>
            </a:endParaRPr>
          </a:p>
        </p:txBody>
      </p:sp>
      <p:pic>
        <p:nvPicPr>
          <p:cNvPr id="272" name="Google Shape;272;p22"/>
          <p:cNvPicPr preferRelativeResize="0"/>
          <p:nvPr/>
        </p:nvPicPr>
        <p:blipFill rotWithShape="1">
          <a:blip r:embed="rId3">
            <a:alphaModFix/>
          </a:blip>
          <a:srcRect b="0" l="0" r="0" t="0"/>
          <a:stretch/>
        </p:blipFill>
        <p:spPr>
          <a:xfrm>
            <a:off x="457200" y="1371600"/>
            <a:ext cx="3352800" cy="5057364"/>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Loading</a:t>
            </a:r>
            <a:endParaRPr/>
          </a:p>
        </p:txBody>
      </p:sp>
      <p:sp>
        <p:nvSpPr>
          <p:cNvPr id="278" name="Google Shape;278;p23"/>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Arial"/>
              <a:buChar char="0"/>
            </a:pPr>
            <a:r>
              <a:rPr b="1" i="0" lang="en-US" sz="3200" u="none">
                <a:solidFill>
                  <a:srgbClr val="FF0000"/>
                </a:solidFill>
                <a:latin typeface="Cambria"/>
                <a:ea typeface="Cambria"/>
                <a:cs typeface="Cambria"/>
                <a:sym typeface="Cambria"/>
              </a:rPr>
              <a:t>AFTER</a:t>
            </a:r>
            <a:r>
              <a:rPr b="0" i="0" lang="en-US" sz="2400" u="none">
                <a:solidFill>
                  <a:srgbClr val="404040"/>
                </a:solidFill>
                <a:latin typeface="Cambria"/>
                <a:ea typeface="Cambria"/>
                <a:cs typeface="Cambria"/>
                <a:sym typeface="Cambria"/>
              </a:rPr>
              <a:t> student is secured for transportation the ramp is folded up.</a:t>
            </a:r>
            <a:endParaRPr/>
          </a:p>
          <a:p>
            <a:pPr indent="-95884" lvl="1" marL="557212" marR="0" rtl="0" algn="l">
              <a:lnSpc>
                <a:spcPct val="100000"/>
              </a:lnSpc>
              <a:spcBef>
                <a:spcPts val="440"/>
              </a:spcBef>
              <a:spcAft>
                <a:spcPts val="0"/>
              </a:spcAft>
              <a:buClr>
                <a:schemeClr val="accent1"/>
              </a:buClr>
              <a:buSzPts val="2090"/>
              <a:buFont typeface="Arial"/>
              <a:buNone/>
            </a:pPr>
            <a:r>
              <a:t/>
            </a:r>
            <a:endParaRPr b="0" i="0" sz="2200" u="none" cap="none" strike="noStrik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Using the hand control: fold up the ramp</a:t>
            </a:r>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Make sure path is clear: Close and lock lift door </a:t>
            </a:r>
            <a:endParaRPr/>
          </a:p>
          <a:p>
            <a:pPr indent="-228600" lvl="0" marL="228600" marR="0" rtl="0" algn="l">
              <a:lnSpc>
                <a:spcPct val="100000"/>
              </a:lnSpc>
              <a:spcBef>
                <a:spcPts val="48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a:t>
            </a:r>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id="283" name="Google Shape;283;p24"/>
          <p:cNvPicPr preferRelativeResize="0"/>
          <p:nvPr/>
        </p:nvPicPr>
        <p:blipFill rotWithShape="1">
          <a:blip r:embed="rId3">
            <a:alphaModFix/>
          </a:blip>
          <a:srcRect b="0" l="0" r="0" t="0"/>
          <a:stretch/>
        </p:blipFill>
        <p:spPr>
          <a:xfrm>
            <a:off x="3810000" y="-23812"/>
            <a:ext cx="4216400" cy="3581400"/>
          </a:xfrm>
          <a:prstGeom prst="rect">
            <a:avLst/>
          </a:prstGeom>
          <a:noFill/>
          <a:ln>
            <a:noFill/>
          </a:ln>
        </p:spPr>
      </p:pic>
      <p:sp>
        <p:nvSpPr>
          <p:cNvPr id="284" name="Google Shape;284;p24"/>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      </a:t>
            </a:r>
            <a:r>
              <a:rPr b="1" i="0" lang="en-US" sz="4800" u="none">
                <a:solidFill>
                  <a:srgbClr val="262626"/>
                </a:solidFill>
                <a:latin typeface="Cambria"/>
                <a:ea typeface="Cambria"/>
                <a:cs typeface="Cambria"/>
                <a:sym typeface="Cambria"/>
              </a:rPr>
              <a:t>Loading</a:t>
            </a:r>
            <a:endParaRPr/>
          </a:p>
        </p:txBody>
      </p:sp>
      <p:sp>
        <p:nvSpPr>
          <p:cNvPr id="285" name="Google Shape;285;p24"/>
          <p:cNvSpPr txBox="1"/>
          <p:nvPr>
            <p:ph idx="1" type="body"/>
          </p:nvPr>
        </p:nvSpPr>
        <p:spPr>
          <a:xfrm>
            <a:off x="838200" y="1676400"/>
            <a:ext cx="7467600" cy="4313237"/>
          </a:xfrm>
          <a:prstGeom prst="rect">
            <a:avLst/>
          </a:prstGeom>
          <a:noFill/>
          <a:ln>
            <a:noFill/>
          </a:ln>
        </p:spPr>
        <p:txBody>
          <a:bodyPr anchorCtr="0" anchor="t" bIns="45700" lIns="91425" spcFirstLastPara="1" rIns="91425" wrap="square" tIns="45700">
            <a:noAutofit/>
          </a:bodyPr>
          <a:lstStyle/>
          <a:p>
            <a:pPr indent="-83820" lvl="0" marL="228600" marR="0" rtl="0" algn="l">
              <a:lnSpc>
                <a:spcPct val="100000"/>
              </a:lnSpc>
              <a:spcBef>
                <a:spcPts val="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228600" lvl="0" marL="228600" marR="0" rtl="0" algn="l">
              <a:lnSpc>
                <a:spcPct val="100000"/>
              </a:lnSpc>
              <a:spcBef>
                <a:spcPts val="560"/>
              </a:spcBef>
              <a:spcAft>
                <a:spcPts val="0"/>
              </a:spcAft>
              <a:buClr>
                <a:schemeClr val="accent1"/>
              </a:buClr>
              <a:buSzPts val="2660"/>
              <a:buFont typeface="Arial"/>
              <a:buChar char="0"/>
            </a:pPr>
            <a:r>
              <a:rPr b="0" i="0" lang="en-US" sz="2800" u="none">
                <a:solidFill>
                  <a:srgbClr val="404040"/>
                </a:solidFill>
                <a:latin typeface="Cambria"/>
                <a:ea typeface="Cambria"/>
                <a:cs typeface="Cambria"/>
                <a:sym typeface="Cambria"/>
              </a:rPr>
              <a:t>Apply wheelchair securements for student safety </a:t>
            </a:r>
            <a:r>
              <a:rPr b="1" i="0" lang="en-US" sz="2800" u="none">
                <a:solidFill>
                  <a:srgbClr val="404040"/>
                </a:solidFill>
                <a:latin typeface="Cambria"/>
                <a:ea typeface="Cambria"/>
                <a:cs typeface="Cambria"/>
                <a:sym typeface="Cambria"/>
              </a:rPr>
              <a:t>BEFORE</a:t>
            </a:r>
            <a:r>
              <a:rPr b="0" i="0" lang="en-US" sz="2800" u="none">
                <a:solidFill>
                  <a:srgbClr val="404040"/>
                </a:solidFill>
                <a:latin typeface="Cambria"/>
                <a:ea typeface="Cambria"/>
                <a:cs typeface="Cambria"/>
                <a:sym typeface="Cambria"/>
              </a:rPr>
              <a:t> folding ramp in and before closing the door. </a:t>
            </a:r>
            <a:endParaRPr/>
          </a:p>
          <a:p>
            <a:pPr indent="-228600" lvl="0" marL="228600" marR="0" rtl="0" algn="l">
              <a:lnSpc>
                <a:spcPct val="100000"/>
              </a:lnSpc>
              <a:spcBef>
                <a:spcPts val="560"/>
              </a:spcBef>
              <a:spcAft>
                <a:spcPts val="0"/>
              </a:spcAft>
              <a:buClr>
                <a:schemeClr val="accent1"/>
              </a:buClr>
              <a:buSzPts val="2660"/>
              <a:buFont typeface="Arial"/>
              <a:buChar char="0"/>
            </a:pPr>
            <a:r>
              <a:rPr b="0" i="0" lang="en-US" sz="2800" u="none">
                <a:solidFill>
                  <a:srgbClr val="404040"/>
                </a:solidFill>
                <a:latin typeface="Cambria"/>
                <a:ea typeface="Cambria"/>
                <a:cs typeface="Cambria"/>
                <a:sym typeface="Cambria"/>
              </a:rPr>
              <a:t>The goal is to get the </a:t>
            </a:r>
            <a:r>
              <a:rPr b="1" i="0" lang="en-US" sz="2800" u="none">
                <a:solidFill>
                  <a:srgbClr val="404040"/>
                </a:solidFill>
                <a:latin typeface="Cambria"/>
                <a:ea typeface="Cambria"/>
                <a:cs typeface="Cambria"/>
                <a:sym typeface="Cambria"/>
              </a:rPr>
              <a:t>child secured for safety</a:t>
            </a:r>
            <a:r>
              <a:rPr b="0" i="0" lang="en-US" sz="2800" u="none">
                <a:solidFill>
                  <a:srgbClr val="404040"/>
                </a:solidFill>
                <a:latin typeface="Cambria"/>
                <a:ea typeface="Cambria"/>
                <a:cs typeface="Cambria"/>
                <a:sym typeface="Cambria"/>
              </a:rPr>
              <a:t> THEN return attention to the lift. </a:t>
            </a:r>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300"/>
              <a:buFont typeface="Cambria"/>
              <a:buNone/>
            </a:pPr>
            <a:r>
              <a:rPr b="0" i="0" lang="en-US" sz="4300" u="none">
                <a:solidFill>
                  <a:srgbClr val="262626"/>
                </a:solidFill>
                <a:latin typeface="Cambria"/>
                <a:ea typeface="Cambria"/>
                <a:cs typeface="Cambria"/>
                <a:sym typeface="Cambria"/>
              </a:rPr>
              <a:t>Unloading: Operating the Lift with Power</a:t>
            </a:r>
            <a:endParaRPr/>
          </a:p>
        </p:txBody>
      </p:sp>
      <p:sp>
        <p:nvSpPr>
          <p:cNvPr id="291" name="Google Shape;291;p25"/>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When the bus comes to a stop and BEFORE Removing student/wheelchair securements</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Open lift door and set door lock</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Using hand control to unfold ramp</a:t>
            </a:r>
            <a:endParaRPr/>
          </a:p>
          <a:p>
            <a:pPr indent="-35560" lvl="0" marL="228600" marR="0" rtl="0" algn="l">
              <a:spcBef>
                <a:spcPts val="640"/>
              </a:spcBef>
              <a:spcAft>
                <a:spcPts val="0"/>
              </a:spcAft>
              <a:buClr>
                <a:schemeClr val="accent1"/>
              </a:buClr>
              <a:buSzPts val="3040"/>
              <a:buFont typeface="Arial"/>
              <a:buNone/>
            </a:pPr>
            <a:r>
              <a:t/>
            </a:r>
            <a:endParaRPr b="0" i="0" sz="3200" u="none" cap="none" strike="noStrike">
              <a:solidFill>
                <a:srgbClr val="404040"/>
              </a:solidFill>
              <a:latin typeface="Cambria"/>
              <a:ea typeface="Cambria"/>
              <a:cs typeface="Cambria"/>
              <a:sym typeface="Cambria"/>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6"/>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Unloading</a:t>
            </a:r>
            <a:endParaRPr/>
          </a:p>
        </p:txBody>
      </p:sp>
      <p:sp>
        <p:nvSpPr>
          <p:cNvPr id="297" name="Google Shape;297;p26"/>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Roll student onto the ramp. </a:t>
            </a:r>
            <a:r>
              <a:rPr b="1" i="0" lang="en-US" sz="2400" u="none">
                <a:solidFill>
                  <a:srgbClr val="FF0000"/>
                </a:solidFill>
                <a:latin typeface="Cambria"/>
                <a:ea typeface="Cambria"/>
                <a:cs typeface="Cambria"/>
                <a:sym typeface="Cambria"/>
              </a:rPr>
              <a:t>LOCK BRAKES</a:t>
            </a:r>
            <a:r>
              <a:rPr b="0" i="0" lang="en-US" sz="2400" u="none">
                <a:solidFill>
                  <a:srgbClr val="404040"/>
                </a:solidFill>
                <a:latin typeface="Cambria"/>
                <a:ea typeface="Cambria"/>
                <a:cs typeface="Cambria"/>
                <a:sym typeface="Cambria"/>
              </a:rPr>
              <a:t>! </a:t>
            </a:r>
            <a:endParaRPr/>
          </a:p>
          <a:p>
            <a:pPr indent="-228600" lvl="0" marL="22860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Instruct caregiver to hold to frame of wheelchair for the descent.</a:t>
            </a:r>
            <a:endParaRPr/>
          </a:p>
          <a:p>
            <a:pPr indent="-228600" lvl="0" marL="22860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Using hand control lower ramp to ground</a:t>
            </a:r>
            <a:endParaRPr/>
          </a:p>
          <a:p>
            <a:pPr indent="-228600" lvl="0" marL="22860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Caregiver will roll student from ramp. </a:t>
            </a:r>
            <a:endParaRPr/>
          </a:p>
          <a:p>
            <a:pPr indent="-228600" lvl="0" marL="22860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When area is clear, using hand controls</a:t>
            </a:r>
            <a:endParaRPr/>
          </a:p>
          <a:p>
            <a:pPr indent="-228599" lvl="1" marL="557212"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Raise ramp and fold in</a:t>
            </a:r>
            <a:endParaRPr/>
          </a:p>
          <a:p>
            <a:pPr indent="-228599" lvl="1" marL="557212"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Close and lock door. </a:t>
            </a:r>
            <a:endParaRPr/>
          </a:p>
          <a:p>
            <a:pPr indent="-228600" lvl="0" marL="228600" marR="0" rtl="0" algn="l">
              <a:lnSpc>
                <a:spcPct val="100000"/>
              </a:lnSpc>
              <a:spcBef>
                <a:spcPts val="48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a:t>
            </a:r>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477837" y="284162"/>
            <a:ext cx="8042275" cy="7762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Manual lift: VIDEO LINK</a:t>
            </a:r>
            <a:endParaRPr/>
          </a:p>
        </p:txBody>
      </p:sp>
      <p:sp>
        <p:nvSpPr>
          <p:cNvPr id="303" name="Google Shape;303;p27"/>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304" name="Google Shape;304;p27"/>
          <p:cNvPicPr preferRelativeResize="0"/>
          <p:nvPr/>
        </p:nvPicPr>
        <p:blipFill rotWithShape="1">
          <a:blip r:embed="rId3">
            <a:alphaModFix/>
          </a:blip>
          <a:srcRect b="0" l="0" r="0" t="0"/>
          <a:stretch/>
        </p:blipFill>
        <p:spPr>
          <a:xfrm>
            <a:off x="3962400" y="3384550"/>
            <a:ext cx="4343400" cy="2913062"/>
          </a:xfrm>
          <a:prstGeom prst="rect">
            <a:avLst/>
          </a:prstGeom>
          <a:noFill/>
          <a:ln>
            <a:noFill/>
          </a:ln>
        </p:spPr>
      </p:pic>
      <p:sp>
        <p:nvSpPr>
          <p:cNvPr id="305" name="Google Shape;305;p27"/>
          <p:cNvSpPr txBox="1"/>
          <p:nvPr>
            <p:ph idx="2" type="body"/>
          </p:nvPr>
        </p:nvSpPr>
        <p:spPr>
          <a:xfrm>
            <a:off x="3962400" y="1077912"/>
            <a:ext cx="4557712" cy="5340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Manual Lift will be demonstrated and practiced during the training session. </a:t>
            </a:r>
            <a:endParaRPr/>
          </a:p>
          <a:p>
            <a:pPr indent="0" lvl="0" marL="0" marR="0" rtl="0" algn="l">
              <a:lnSpc>
                <a:spcPct val="100000"/>
              </a:lnSpc>
              <a:spcBef>
                <a:spcPts val="320"/>
              </a:spcBef>
              <a:spcAft>
                <a:spcPts val="0"/>
              </a:spcAft>
              <a:buClr>
                <a:schemeClr val="accent1"/>
              </a:buClr>
              <a:buSzPts val="1520"/>
              <a:buFont typeface="Arial"/>
              <a:buNone/>
            </a:pPr>
            <a:r>
              <a:rPr b="0" i="0" lang="en-US" sz="1600" u="sng">
                <a:solidFill>
                  <a:srgbClr val="404040"/>
                </a:solidFill>
                <a:latin typeface="Cambria"/>
                <a:ea typeface="Cambria"/>
                <a:cs typeface="Cambria"/>
                <a:sym typeface="Cambria"/>
                <a:hlinkClick r:id="rId4"/>
              </a:rPr>
              <a:t>https://www.bing.com/videos/search?q=operating+wheelchair+lift+on+school+bus&amp;&amp;view=detail&amp;mid=4009D65BCA64381BFBC34009D65BCA64381BFBC3&amp;&amp;FORM=VRDGAR</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306" name="Google Shape;306;p27"/>
          <p:cNvPicPr preferRelativeResize="0"/>
          <p:nvPr/>
        </p:nvPicPr>
        <p:blipFill rotWithShape="1">
          <a:blip r:embed="rId5">
            <a:alphaModFix/>
          </a:blip>
          <a:srcRect b="0" l="0" r="0" t="0"/>
          <a:stretch/>
        </p:blipFill>
        <p:spPr>
          <a:xfrm>
            <a:off x="503237" y="1373187"/>
            <a:ext cx="3254375" cy="4267200"/>
          </a:xfrm>
          <a:prstGeom prst="rect">
            <a:avLst/>
          </a:prstGeom>
          <a:noFill/>
          <a:ln>
            <a:noFill/>
          </a:ln>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28"/>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400"/>
              <a:buFont typeface="Cambria"/>
              <a:buNone/>
            </a:pPr>
            <a:r>
              <a:rPr b="0" i="0" lang="en-US" sz="4400" u="none">
                <a:solidFill>
                  <a:srgbClr val="000100"/>
                </a:solidFill>
                <a:latin typeface="Cambria"/>
                <a:ea typeface="Cambria"/>
                <a:cs typeface="Cambria"/>
                <a:sym typeface="Cambria"/>
              </a:rPr>
              <a:t>Wheelchair Securements</a:t>
            </a:r>
            <a:endParaRPr/>
          </a:p>
        </p:txBody>
      </p:sp>
      <p:sp>
        <p:nvSpPr>
          <p:cNvPr id="312" name="Google Shape;312;p28"/>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710"/>
              <a:buNone/>
            </a:pPr>
            <a:r>
              <a:t/>
            </a:r>
            <a:endParaRPr sz="1800">
              <a:solidFill>
                <a:srgbClr val="000100"/>
              </a:solidFill>
            </a:endParaRPr>
          </a:p>
        </p:txBody>
      </p:sp>
      <p:pic>
        <p:nvPicPr>
          <p:cNvPr id="313" name="Google Shape;313;p28"/>
          <p:cNvPicPr preferRelativeResize="0"/>
          <p:nvPr/>
        </p:nvPicPr>
        <p:blipFill rotWithShape="1">
          <a:blip r:embed="rId3">
            <a:alphaModFix/>
          </a:blip>
          <a:srcRect b="0" l="0" r="0" t="0"/>
          <a:stretch/>
        </p:blipFill>
        <p:spPr>
          <a:xfrm rot="-1140000">
            <a:off x="463550" y="3941762"/>
            <a:ext cx="2714625" cy="2436812"/>
          </a:xfrm>
          <a:prstGeom prst="rect">
            <a:avLst/>
          </a:prstGeom>
          <a:noFill/>
          <a:ln>
            <a:noFill/>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29"/>
          <p:cNvSpPr txBox="1"/>
          <p:nvPr>
            <p:ph type="title"/>
          </p:nvPr>
        </p:nvSpPr>
        <p:spPr>
          <a:xfrm>
            <a:off x="477837" y="152400"/>
            <a:ext cx="8042275" cy="83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200"/>
              <a:buFont typeface="Cambria"/>
              <a:buNone/>
            </a:pPr>
            <a:r>
              <a:rPr b="0" i="0" lang="en-US" sz="3200" u="none">
                <a:solidFill>
                  <a:srgbClr val="262626"/>
                </a:solidFill>
                <a:latin typeface="Cambria"/>
                <a:ea typeface="Cambria"/>
                <a:cs typeface="Cambria"/>
                <a:sym typeface="Cambria"/>
              </a:rPr>
              <a:t>Wheelchair Securement Systems</a:t>
            </a:r>
            <a:endParaRPr/>
          </a:p>
        </p:txBody>
      </p:sp>
      <p:sp>
        <p:nvSpPr>
          <p:cNvPr id="319" name="Google Shape;319;p29"/>
          <p:cNvSpPr txBox="1"/>
          <p:nvPr>
            <p:ph idx="1" type="body"/>
          </p:nvPr>
        </p:nvSpPr>
        <p:spPr>
          <a:xfrm>
            <a:off x="304800" y="990600"/>
            <a:ext cx="4495800" cy="49990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 Refers to the devices used to secure a wheelchair to the school bus.  </a:t>
            </a:r>
            <a:endParaRPr/>
          </a:p>
          <a:p>
            <a:pPr indent="-228600" lvl="0" marL="228600" marR="0" rtl="0" algn="l">
              <a:lnSpc>
                <a:spcPct val="100000"/>
              </a:lnSpc>
              <a:spcBef>
                <a:spcPts val="64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  Securements Include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buckles, hooks</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floor anchors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 webbing/straps.</a:t>
            </a:r>
            <a:r>
              <a:rPr b="0" i="0" lang="en-US" sz="2200" u="none" cap="none" strike="noStrike">
                <a:solidFill>
                  <a:srgbClr val="404040"/>
                </a:solidFill>
                <a:latin typeface="Cambria"/>
                <a:ea typeface="Cambria"/>
                <a:cs typeface="Cambria"/>
                <a:sym typeface="Cambria"/>
              </a:rPr>
              <a:t> </a:t>
            </a:r>
            <a:endParaRPr/>
          </a:p>
        </p:txBody>
      </p:sp>
      <p:pic>
        <p:nvPicPr>
          <p:cNvPr id="320" name="Google Shape;320;p29"/>
          <p:cNvPicPr preferRelativeResize="0"/>
          <p:nvPr>
            <p:ph idx="2" type="body"/>
          </p:nvPr>
        </p:nvPicPr>
        <p:blipFill rotWithShape="1">
          <a:blip r:embed="rId3">
            <a:alphaModFix/>
          </a:blip>
          <a:srcRect b="0" l="0" r="0" t="0"/>
          <a:stretch/>
        </p:blipFill>
        <p:spPr>
          <a:xfrm>
            <a:off x="4672012" y="838200"/>
            <a:ext cx="4194175" cy="5808662"/>
          </a:xfrm>
          <a:prstGeom prst="rect">
            <a:avLst/>
          </a:prstGeom>
          <a:noFill/>
          <a:ln>
            <a:noFill/>
          </a:ln>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3"/>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Emergency Evacuation </a:t>
            </a:r>
            <a:endParaRPr/>
          </a:p>
        </p:txBody>
      </p:sp>
      <p:sp>
        <p:nvSpPr>
          <p:cNvPr id="133" name="Google Shape;133;p3"/>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710"/>
              <a:buNone/>
            </a:pPr>
            <a:r>
              <a:rPr b="0" i="0" lang="en-US" sz="1800" u="none">
                <a:solidFill>
                  <a:srgbClr val="000100"/>
                </a:solidFill>
                <a:latin typeface="Cambria"/>
                <a:ea typeface="Cambria"/>
                <a:cs typeface="Cambria"/>
                <a:sym typeface="Cambria"/>
              </a:rPr>
              <a:t>Rockingham County Schools</a:t>
            </a:r>
            <a:endParaRPr/>
          </a:p>
        </p:txBody>
      </p:sp>
      <p:sp>
        <p:nvSpPr>
          <p:cNvPr descr="Image result for school bus evacuation footage real life" id="134" name="Google Shape;134;p3"/>
          <p:cNvSpPr txBox="1"/>
          <p:nvPr/>
        </p:nvSpPr>
        <p:spPr>
          <a:xfrm>
            <a:off x="63500" y="-800100"/>
            <a:ext cx="1733550" cy="167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Image result for school bus evacuation footage real life" id="135" name="Google Shape;135;p3"/>
          <p:cNvSpPr txBox="1"/>
          <p:nvPr/>
        </p:nvSpPr>
        <p:spPr>
          <a:xfrm>
            <a:off x="215900" y="-647700"/>
            <a:ext cx="1733550" cy="167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36" name="Google Shape;136;p3"/>
          <p:cNvPicPr preferRelativeResize="0"/>
          <p:nvPr/>
        </p:nvPicPr>
        <p:blipFill rotWithShape="1">
          <a:blip r:embed="rId3">
            <a:alphaModFix/>
          </a:blip>
          <a:srcRect b="0" l="0" r="0" t="0"/>
          <a:stretch/>
        </p:blipFill>
        <p:spPr>
          <a:xfrm rot="-1140000">
            <a:off x="658812" y="3862387"/>
            <a:ext cx="2574925" cy="2433637"/>
          </a:xfrm>
          <a:prstGeom prst="rect">
            <a:avLst/>
          </a:prstGeom>
          <a:noFill/>
          <a:ln>
            <a:noFill/>
          </a:ln>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0"/>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ATTACHING THE FRONT TIE DOWN STRAPS </a:t>
            </a:r>
            <a:endParaRPr/>
          </a:p>
        </p:txBody>
      </p:sp>
      <p:sp>
        <p:nvSpPr>
          <p:cNvPr id="326" name="Google Shape;326;p30"/>
          <p:cNvSpPr txBox="1"/>
          <p:nvPr>
            <p:ph idx="1" type="body"/>
          </p:nvPr>
        </p:nvSpPr>
        <p:spPr>
          <a:xfrm>
            <a:off x="228600" y="1879600"/>
            <a:ext cx="4419600" cy="4673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Attach the floor track fittings of front tie down straps 3” to 8” outside the front wheels of the wheelchair. •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Both front tie down straps must have the same type of buckle.-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Hook the tie down strap to the securement sites on the front of the wheelchair frame at 30-60 degree angle as pictured. </a:t>
            </a:r>
            <a:endParaRPr/>
          </a:p>
        </p:txBody>
      </p:sp>
      <p:pic>
        <p:nvPicPr>
          <p:cNvPr id="327" name="Google Shape;327;p30"/>
          <p:cNvPicPr preferRelativeResize="0"/>
          <p:nvPr>
            <p:ph idx="2" type="body"/>
          </p:nvPr>
        </p:nvPicPr>
        <p:blipFill rotWithShape="1">
          <a:blip r:embed="rId3">
            <a:alphaModFix/>
          </a:blip>
          <a:srcRect b="0" l="0" r="0" t="0"/>
          <a:stretch/>
        </p:blipFill>
        <p:spPr>
          <a:xfrm>
            <a:off x="5027612" y="2038350"/>
            <a:ext cx="2892425" cy="3951287"/>
          </a:xfrm>
          <a:prstGeom prst="rect">
            <a:avLst/>
          </a:prstGeom>
          <a:noFill/>
          <a:ln>
            <a:noFill/>
          </a:ln>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1"/>
          <p:cNvSpPr txBox="1"/>
          <p:nvPr>
            <p:ph type="title"/>
          </p:nvPr>
        </p:nvSpPr>
        <p:spPr>
          <a:xfrm>
            <a:off x="465137" y="119062"/>
            <a:ext cx="8042275" cy="795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200"/>
              <a:buFont typeface="Cambria"/>
              <a:buNone/>
            </a:pPr>
            <a:r>
              <a:rPr b="0" i="0" lang="en-US" sz="3200" u="none">
                <a:solidFill>
                  <a:srgbClr val="262626"/>
                </a:solidFill>
                <a:latin typeface="Cambria"/>
                <a:ea typeface="Cambria"/>
                <a:cs typeface="Cambria"/>
                <a:sym typeface="Cambria"/>
              </a:rPr>
              <a:t>ATTACHING THE REAR TIE DOWN STRAPS</a:t>
            </a:r>
            <a:endParaRPr/>
          </a:p>
        </p:txBody>
      </p:sp>
      <p:sp>
        <p:nvSpPr>
          <p:cNvPr id="333" name="Google Shape;333;p31"/>
          <p:cNvSpPr txBox="1"/>
          <p:nvPr>
            <p:ph idx="1" type="body"/>
          </p:nvPr>
        </p:nvSpPr>
        <p:spPr>
          <a:xfrm>
            <a:off x="465137" y="838200"/>
            <a:ext cx="4033837" cy="51514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Attach the floor track fittings of rear tie down straps just inside the large, back wheels of the wheelchair.</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 Both rear tie down straps must have the same type of buckle.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Hook the tie down strap to the securement sites on the rear of the wheelchair frame at 30-45 degree angle as pictured. </a:t>
            </a:r>
            <a:endParaRPr/>
          </a:p>
        </p:txBody>
      </p:sp>
      <p:pic>
        <p:nvPicPr>
          <p:cNvPr id="334" name="Google Shape;334;p31"/>
          <p:cNvPicPr preferRelativeResize="0"/>
          <p:nvPr>
            <p:ph idx="2" type="body"/>
          </p:nvPr>
        </p:nvPicPr>
        <p:blipFill rotWithShape="1">
          <a:blip r:embed="rId3">
            <a:alphaModFix/>
          </a:blip>
          <a:srcRect b="0" l="0" r="0" t="0"/>
          <a:stretch/>
        </p:blipFill>
        <p:spPr>
          <a:xfrm>
            <a:off x="4975225" y="3733800"/>
            <a:ext cx="3905250" cy="2514600"/>
          </a:xfrm>
          <a:prstGeom prst="rect">
            <a:avLst/>
          </a:prstGeom>
          <a:noFill/>
          <a:ln>
            <a:noFill/>
          </a:ln>
          <a:effectLst>
            <a:outerShdw blurRad="63500" dir="2700000" dist="139700">
              <a:srgbClr val="333333">
                <a:alpha val="64705"/>
              </a:srgbClr>
            </a:outerShdw>
          </a:effectLst>
        </p:spPr>
      </p:pic>
      <p:pic>
        <p:nvPicPr>
          <p:cNvPr id="335" name="Google Shape;335;p31"/>
          <p:cNvPicPr preferRelativeResize="0"/>
          <p:nvPr/>
        </p:nvPicPr>
        <p:blipFill rotWithShape="1">
          <a:blip r:embed="rId4">
            <a:alphaModFix/>
          </a:blip>
          <a:srcRect b="0" l="0" r="0" t="0"/>
          <a:stretch/>
        </p:blipFill>
        <p:spPr>
          <a:xfrm>
            <a:off x="5029200" y="838200"/>
            <a:ext cx="3851275" cy="2620962"/>
          </a:xfrm>
          <a:prstGeom prst="rect">
            <a:avLst/>
          </a:prstGeom>
          <a:noFill/>
          <a:ln>
            <a:noFill/>
          </a:ln>
          <a:effectLst>
            <a:outerShdw blurRad="63500" dir="2700000" dist="139700">
              <a:srgbClr val="333333">
                <a:alpha val="64705"/>
              </a:srgbClr>
            </a:outerShdw>
          </a:effec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2"/>
          <p:cNvSpPr txBox="1"/>
          <p:nvPr>
            <p:ph type="title"/>
          </p:nvPr>
        </p:nvSpPr>
        <p:spPr>
          <a:xfrm>
            <a:off x="550862" y="152400"/>
            <a:ext cx="8042275"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Lap Belt</a:t>
            </a:r>
            <a:endParaRPr/>
          </a:p>
        </p:txBody>
      </p:sp>
      <p:sp>
        <p:nvSpPr>
          <p:cNvPr id="341" name="Google Shape;341;p32"/>
          <p:cNvSpPr txBox="1"/>
          <p:nvPr>
            <p:ph idx="1" type="body"/>
          </p:nvPr>
        </p:nvSpPr>
        <p:spPr>
          <a:xfrm>
            <a:off x="550862" y="1219200"/>
            <a:ext cx="8135937" cy="5257800"/>
          </a:xfrm>
          <a:prstGeom prst="rect">
            <a:avLst/>
          </a:prstGeom>
          <a:noFill/>
          <a:ln>
            <a:noFill/>
          </a:ln>
        </p:spPr>
        <p:txBody>
          <a:bodyPr anchorCtr="0" anchor="t" bIns="45700" lIns="91425" spcFirstLastPara="1" rIns="91425" wrap="square" tIns="45700">
            <a:normAutofit/>
          </a:bodyPr>
          <a:lstStyle/>
          <a:p>
            <a:pPr indent="0" lvl="1" marL="328612" marR="0" rtl="0" algn="l">
              <a:lnSpc>
                <a:spcPct val="90000"/>
              </a:lnSpc>
              <a:spcBef>
                <a:spcPts val="0"/>
              </a:spcBef>
              <a:spcAft>
                <a:spcPts val="0"/>
              </a:spcAft>
              <a:buClr>
                <a:schemeClr val="accent1"/>
              </a:buClr>
              <a:buSzPts val="2280"/>
              <a:buFont typeface="Arial"/>
              <a:buNone/>
            </a:pPr>
            <a:r>
              <a:rPr b="0" i="0" lang="en-US" sz="2400" u="none" cap="none" strike="noStrike">
                <a:solidFill>
                  <a:srgbClr val="404040"/>
                </a:solidFill>
                <a:latin typeface="Cambria"/>
                <a:ea typeface="Cambria"/>
                <a:cs typeface="Cambria"/>
                <a:sym typeface="Cambria"/>
              </a:rPr>
              <a:t>Position the lap belt: </a:t>
            </a:r>
            <a:endParaRPr/>
          </a:p>
          <a:p>
            <a:pPr indent="-182562" lvl="2" marL="822325"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Over the pelvic bones, not the abdomen. </a:t>
            </a:r>
            <a:endParaRPr/>
          </a:p>
          <a:p>
            <a:pPr indent="-182562" lvl="2" marL="822325"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Inside the arm rests between the side panels and the cushion. </a:t>
            </a:r>
            <a:endParaRPr/>
          </a:p>
          <a:p>
            <a:pPr indent="-144780" lvl="1" marL="328612"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Adjust the lap belt so it is snug. </a:t>
            </a:r>
            <a:endParaRPr/>
          </a:p>
          <a:p>
            <a:pPr indent="-144780" lvl="1" marL="328612"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Position the shoulder belt so it does not cross the students face or neck. Never position the shoulder belt under the students arm where it would cross the rib cage. </a:t>
            </a:r>
            <a:endParaRPr/>
          </a:p>
          <a:p>
            <a:pPr indent="-144780" lvl="1" marL="328612"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Adjust the shoulder belt to achieve firm but comfortable tension. </a:t>
            </a:r>
            <a:endParaRPr/>
          </a:p>
          <a:p>
            <a:pPr indent="-144780" lvl="1" marL="328612" marR="0" rtl="0" algn="l">
              <a:lnSpc>
                <a:spcPct val="90000"/>
              </a:lnSpc>
              <a:spcBef>
                <a:spcPts val="480"/>
              </a:spcBef>
              <a:spcAft>
                <a:spcPts val="0"/>
              </a:spcAft>
              <a:buClr>
                <a:srgbClr val="A63212"/>
              </a:buClr>
              <a:buSzPts val="2280"/>
              <a:buFont typeface="Noto Sans Symbols"/>
              <a:buChar char="▪"/>
            </a:pPr>
            <a:r>
              <a:rPr b="0" i="0" lang="en-US" sz="2400" u="none" cap="none" strike="noStrike">
                <a:solidFill>
                  <a:srgbClr val="404040"/>
                </a:solidFill>
                <a:latin typeface="Cambria"/>
                <a:ea typeface="Cambria"/>
                <a:cs typeface="Cambria"/>
                <a:sym typeface="Cambria"/>
              </a:rPr>
              <a:t>Never twist the belts. The belts should always lie flat against the body. </a:t>
            </a:r>
            <a:endParaRPr/>
          </a:p>
          <a:p>
            <a:pPr indent="-83820" lvl="0" marL="228600" marR="0" rtl="0" algn="l">
              <a:spcBef>
                <a:spcPts val="480"/>
              </a:spcBef>
              <a:spcAft>
                <a:spcPts val="0"/>
              </a:spcAft>
              <a:buClr>
                <a:schemeClr val="accent1"/>
              </a:buClr>
              <a:buSzPts val="2280"/>
              <a:buFont typeface="Arial"/>
              <a:buNone/>
            </a:pPr>
            <a:r>
              <a:t/>
            </a:r>
            <a:endParaRPr b="0" i="0" sz="2400" u="none" cap="none" strike="noStrike">
              <a:solidFill>
                <a:srgbClr val="404040"/>
              </a:solidFill>
              <a:latin typeface="Cambria"/>
              <a:ea typeface="Cambria"/>
              <a:cs typeface="Cambria"/>
              <a:sym typeface="Cambria"/>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33"/>
          <p:cNvSpPr txBox="1"/>
          <p:nvPr>
            <p:ph type="title"/>
          </p:nvPr>
        </p:nvSpPr>
        <p:spPr>
          <a:xfrm>
            <a:off x="573087" y="111125"/>
            <a:ext cx="8042275" cy="14430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600"/>
              <a:buFont typeface="Cambria"/>
              <a:buNone/>
            </a:pPr>
            <a:r>
              <a:rPr b="0" i="0" lang="en-US" sz="3600" u="none">
                <a:solidFill>
                  <a:srgbClr val="262626"/>
                </a:solidFill>
                <a:latin typeface="Cambria"/>
                <a:ea typeface="Cambria"/>
                <a:cs typeface="Cambria"/>
                <a:sym typeface="Cambria"/>
              </a:rPr>
              <a:t>Checking for Proper Securement </a:t>
            </a:r>
            <a:br>
              <a:rPr b="0" i="0" lang="en-US" sz="3600" u="none">
                <a:solidFill>
                  <a:srgbClr val="262626"/>
                </a:solidFill>
                <a:latin typeface="Cambria"/>
                <a:ea typeface="Cambria"/>
                <a:cs typeface="Cambria"/>
                <a:sym typeface="Cambria"/>
              </a:rPr>
            </a:br>
            <a:r>
              <a:rPr b="0" i="0" lang="en-US" sz="3600" u="none">
                <a:solidFill>
                  <a:srgbClr val="262626"/>
                </a:solidFill>
                <a:latin typeface="Cambria"/>
                <a:ea typeface="Cambria"/>
                <a:cs typeface="Cambria"/>
                <a:sym typeface="Cambria"/>
              </a:rPr>
              <a:t>Shake test</a:t>
            </a:r>
            <a:endParaRPr/>
          </a:p>
        </p:txBody>
      </p:sp>
      <p:sp>
        <p:nvSpPr>
          <p:cNvPr id="347" name="Google Shape;347;p33"/>
          <p:cNvSpPr txBox="1"/>
          <p:nvPr>
            <p:ph idx="1" type="body"/>
          </p:nvPr>
        </p:nvSpPr>
        <p:spPr>
          <a:xfrm>
            <a:off x="550862" y="1371600"/>
            <a:ext cx="3948112" cy="46180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After Wheelchair is secured and lapbelt applied Release wheelchair brakes and give the chair a shake. </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If the chair can be moved forward or backwards the securements should be tightened again. </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Once the chair passes the shake test…</a:t>
            </a:r>
            <a:endParaRPr/>
          </a:p>
          <a:p>
            <a:pPr indent="-228600" lvl="0" marL="228600" marR="0" rtl="0" algn="l">
              <a:lnSpc>
                <a:spcPct val="9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 </a:t>
            </a:r>
            <a:r>
              <a:rPr b="1" i="0" lang="en-US" sz="2400" u="none">
                <a:solidFill>
                  <a:srgbClr val="FF0000"/>
                </a:solidFill>
                <a:latin typeface="Cambria"/>
                <a:ea typeface="Cambria"/>
                <a:cs typeface="Cambria"/>
                <a:sym typeface="Cambria"/>
              </a:rPr>
              <a:t>REAPPLY WHEELCHAIR BRAKES</a:t>
            </a:r>
            <a:r>
              <a:rPr b="1" i="0" lang="en-US" sz="2400" u="none">
                <a:solidFill>
                  <a:srgbClr val="404040"/>
                </a:solidFill>
                <a:latin typeface="Cambria"/>
                <a:ea typeface="Cambria"/>
                <a:cs typeface="Cambria"/>
                <a:sym typeface="Cambria"/>
              </a:rPr>
              <a:t>.</a:t>
            </a:r>
            <a:endParaRPr/>
          </a:p>
        </p:txBody>
      </p:sp>
      <p:sp>
        <p:nvSpPr>
          <p:cNvPr id="348" name="Google Shape;348;p33"/>
          <p:cNvSpPr txBox="1"/>
          <p:nvPr>
            <p:ph idx="2" type="body"/>
          </p:nvPr>
        </p:nvSpPr>
        <p:spPr>
          <a:xfrm>
            <a:off x="4645025" y="2038350"/>
            <a:ext cx="3657600" cy="3951287"/>
          </a:xfrm>
          <a:prstGeom prst="rect">
            <a:avLst/>
          </a:prstGeom>
          <a:noFill/>
          <a:ln>
            <a:noFill/>
          </a:ln>
        </p:spPr>
        <p:txBody>
          <a:bodyPr anchorCtr="0" anchor="t" bIns="45700" lIns="91425" spcFirstLastPara="1" rIns="91425" wrap="square" tIns="45700">
            <a:noAutofit/>
          </a:bodyPr>
          <a:lstStyle/>
          <a:p>
            <a:pPr indent="-83820" lvl="0" marL="228600" marR="0" rtl="0" algn="l">
              <a:spcBef>
                <a:spcPts val="0"/>
              </a:spcBef>
              <a:spcAft>
                <a:spcPts val="0"/>
              </a:spcAft>
              <a:buClr>
                <a:schemeClr val="accent1"/>
              </a:buClr>
              <a:buSzPts val="2280"/>
              <a:buFont typeface="Arial"/>
              <a:buNone/>
            </a:pPr>
            <a:r>
              <a:t/>
            </a:r>
            <a:endParaRPr sz="2400">
              <a:solidFill>
                <a:srgbClr val="404040"/>
              </a:solidFill>
              <a:latin typeface="Cambria"/>
              <a:ea typeface="Cambria"/>
              <a:cs typeface="Cambria"/>
              <a:sym typeface="Cambria"/>
            </a:endParaRPr>
          </a:p>
        </p:txBody>
      </p:sp>
      <p:pic>
        <p:nvPicPr>
          <p:cNvPr id="349" name="Google Shape;349;p33"/>
          <p:cNvPicPr preferRelativeResize="0"/>
          <p:nvPr/>
        </p:nvPicPr>
        <p:blipFill rotWithShape="1">
          <a:blip r:embed="rId3">
            <a:alphaModFix/>
          </a:blip>
          <a:srcRect b="0" l="0" r="0" t="0"/>
          <a:stretch/>
        </p:blipFill>
        <p:spPr>
          <a:xfrm>
            <a:off x="4594225" y="1554162"/>
            <a:ext cx="4202112" cy="4313237"/>
          </a:xfrm>
          <a:prstGeom prst="rect">
            <a:avLst/>
          </a:prstGeom>
          <a:noFill/>
          <a:ln>
            <a:noFill/>
          </a:ln>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4"/>
          <p:cNvSpPr txBox="1"/>
          <p:nvPr>
            <p:ph type="title"/>
          </p:nvPr>
        </p:nvSpPr>
        <p:spPr>
          <a:xfrm>
            <a:off x="550862" y="436562"/>
            <a:ext cx="8042275" cy="10477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Sure lock </a:t>
            </a:r>
            <a:br>
              <a:rPr b="0" i="0" lang="en-US" sz="4800" u="none">
                <a:solidFill>
                  <a:srgbClr val="262626"/>
                </a:solidFill>
                <a:latin typeface="Cambria"/>
                <a:ea typeface="Cambria"/>
                <a:cs typeface="Cambria"/>
                <a:sym typeface="Cambria"/>
              </a:rPr>
            </a:br>
            <a:r>
              <a:rPr b="0" i="0" lang="en-US" sz="4800" u="none">
                <a:solidFill>
                  <a:srgbClr val="262626"/>
                </a:solidFill>
                <a:latin typeface="Cambria"/>
                <a:ea typeface="Cambria"/>
                <a:cs typeface="Cambria"/>
                <a:sym typeface="Cambria"/>
              </a:rPr>
              <a:t>Wheelchair Securement video </a:t>
            </a:r>
            <a:endParaRPr/>
          </a:p>
        </p:txBody>
      </p:sp>
      <p:pic>
        <p:nvPicPr>
          <p:cNvPr id="355" name="Google Shape;355;p34"/>
          <p:cNvPicPr preferRelativeResize="0"/>
          <p:nvPr/>
        </p:nvPicPr>
        <p:blipFill rotWithShape="1">
          <a:blip r:embed="rId3">
            <a:alphaModFix/>
          </a:blip>
          <a:srcRect b="0" l="0" r="0" t="0"/>
          <a:stretch/>
        </p:blipFill>
        <p:spPr>
          <a:xfrm>
            <a:off x="844550" y="1930400"/>
            <a:ext cx="7232650" cy="4632325"/>
          </a:xfrm>
          <a:prstGeom prst="rect">
            <a:avLst/>
          </a:prstGeom>
          <a:noFill/>
          <a:ln>
            <a:noFill/>
          </a:ln>
        </p:spPr>
      </p:pic>
      <p:sp>
        <p:nvSpPr>
          <p:cNvPr id="356" name="Google Shape;356;p34"/>
          <p:cNvSpPr txBox="1"/>
          <p:nvPr>
            <p:ph idx="1" type="body"/>
          </p:nvPr>
        </p:nvSpPr>
        <p:spPr>
          <a:xfrm>
            <a:off x="838200" y="1752600"/>
            <a:ext cx="7467600" cy="423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sng">
                <a:solidFill>
                  <a:srgbClr val="404040"/>
                </a:solidFill>
                <a:latin typeface="Cambria"/>
                <a:ea typeface="Cambria"/>
                <a:cs typeface="Cambria"/>
                <a:sym typeface="Cambria"/>
                <a:hlinkClick r:id="rId4"/>
              </a:rPr>
              <a:t>https://vimeo.com/109514159</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35"/>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Things to Remember</a:t>
            </a:r>
            <a:endParaRPr/>
          </a:p>
        </p:txBody>
      </p:sp>
      <p:sp>
        <p:nvSpPr>
          <p:cNvPr id="362" name="Google Shape;362;p35"/>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710"/>
              <a:buNone/>
            </a:pPr>
            <a:r>
              <a:t/>
            </a:r>
            <a:endParaRPr sz="1800">
              <a:solidFill>
                <a:srgbClr val="000100"/>
              </a:solidFill>
            </a:endParaRPr>
          </a:p>
        </p:txBody>
      </p:sp>
      <p:pic>
        <p:nvPicPr>
          <p:cNvPr descr="genetic similarity and altruism | hbd chick" id="363" name="Google Shape;363;p35"/>
          <p:cNvPicPr preferRelativeResize="0"/>
          <p:nvPr/>
        </p:nvPicPr>
        <p:blipFill rotWithShape="1">
          <a:blip r:embed="rId3">
            <a:alphaModFix/>
          </a:blip>
          <a:srcRect b="0" l="0" r="0" t="0"/>
          <a:stretch/>
        </p:blipFill>
        <p:spPr>
          <a:xfrm rot="-1200000">
            <a:off x="573087" y="3392487"/>
            <a:ext cx="2486025" cy="2925762"/>
          </a:xfrm>
          <a:prstGeom prst="rect">
            <a:avLst/>
          </a:prstGeom>
          <a:noFill/>
          <a:ln>
            <a:noFill/>
          </a:ln>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6"/>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Positioning </a:t>
            </a:r>
            <a:br>
              <a:rPr b="0" i="0" lang="en-US" sz="4800" u="none">
                <a:solidFill>
                  <a:srgbClr val="262626"/>
                </a:solidFill>
                <a:latin typeface="Cambria"/>
                <a:ea typeface="Cambria"/>
                <a:cs typeface="Cambria"/>
                <a:sym typeface="Cambria"/>
              </a:rPr>
            </a:br>
            <a:r>
              <a:rPr b="0" i="0" lang="en-US" sz="4800" u="none">
                <a:solidFill>
                  <a:srgbClr val="262626"/>
                </a:solidFill>
                <a:latin typeface="Cambria"/>
                <a:ea typeface="Cambria"/>
                <a:cs typeface="Cambria"/>
                <a:sym typeface="Cambria"/>
              </a:rPr>
              <a:t>Wheelchair on Bus</a:t>
            </a:r>
            <a:endParaRPr/>
          </a:p>
        </p:txBody>
      </p:sp>
      <p:pic>
        <p:nvPicPr>
          <p:cNvPr id="369" name="Google Shape;369;p36"/>
          <p:cNvPicPr preferRelativeResize="0"/>
          <p:nvPr/>
        </p:nvPicPr>
        <p:blipFill rotWithShape="1">
          <a:blip r:embed="rId3">
            <a:alphaModFix/>
          </a:blip>
          <a:srcRect b="0" l="0" r="0" t="0"/>
          <a:stretch/>
        </p:blipFill>
        <p:spPr>
          <a:xfrm>
            <a:off x="2590800" y="3810000"/>
            <a:ext cx="5106987" cy="2838450"/>
          </a:xfrm>
          <a:prstGeom prst="rect">
            <a:avLst/>
          </a:prstGeom>
          <a:noFill/>
          <a:ln>
            <a:noFill/>
          </a:ln>
        </p:spPr>
      </p:pic>
      <p:sp>
        <p:nvSpPr>
          <p:cNvPr id="370" name="Google Shape;370;p36"/>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Position the wheelchair </a:t>
            </a:r>
            <a:r>
              <a:rPr b="0" i="0" lang="en-US" sz="2400" u="none">
                <a:solidFill>
                  <a:srgbClr val="FF0000"/>
                </a:solidFill>
                <a:latin typeface="Cambria"/>
                <a:ea typeface="Cambria"/>
                <a:cs typeface="Cambria"/>
                <a:sym typeface="Cambria"/>
              </a:rPr>
              <a:t>forward facing</a:t>
            </a:r>
            <a:r>
              <a:rPr b="0" i="0" lang="en-US" sz="2400" u="none">
                <a:solidFill>
                  <a:srgbClr val="404040"/>
                </a:solidFill>
                <a:latin typeface="Cambria"/>
                <a:ea typeface="Cambria"/>
                <a:cs typeface="Cambria"/>
                <a:sym typeface="Cambria"/>
              </a:rPr>
              <a:t>. </a:t>
            </a:r>
            <a:endParaRPr/>
          </a:p>
          <a:p>
            <a:pPr indent="-144780" lvl="0" marL="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Manual Wheelchair:  secure the wheel locks. </a:t>
            </a:r>
            <a:endParaRPr/>
          </a:p>
          <a:p>
            <a:pPr indent="-144780" lvl="0" marL="0" marR="0" rtl="0" algn="l">
              <a:lnSpc>
                <a:spcPct val="100000"/>
              </a:lnSpc>
              <a:spcBef>
                <a:spcPts val="48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Power wheelchair - re-engage gears on motors to 	activate internal locking mechanism. Make sure     </a:t>
            </a:r>
            <a:endParaRPr/>
          </a:p>
          <a:p>
            <a:pPr indent="0" lvl="0" marL="0" marR="0" rtl="0" algn="l">
              <a:lnSpc>
                <a:spcPct val="100000"/>
              </a:lnSpc>
              <a:spcBef>
                <a:spcPts val="48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power is off. </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7"/>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Wheelchair Securements</a:t>
            </a:r>
            <a:endParaRPr/>
          </a:p>
        </p:txBody>
      </p:sp>
      <p:sp>
        <p:nvSpPr>
          <p:cNvPr id="376" name="Google Shape;376;p37"/>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Attach the S hook directly to the FRAME of the wheelchair as shown. 2 in front/2 in the back.</a:t>
            </a:r>
            <a:endParaRPr/>
          </a:p>
          <a:p>
            <a:pPr indent="-342900" lvl="1" marL="342900"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They are not attached to the wheels or any detachable portion of the wheelchair.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Do not twist straps</a:t>
            </a:r>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377" name="Google Shape;377;p37"/>
          <p:cNvPicPr preferRelativeResize="0"/>
          <p:nvPr>
            <p:ph idx="2" type="body"/>
          </p:nvPr>
        </p:nvPicPr>
        <p:blipFill rotWithShape="1">
          <a:blip r:embed="rId3">
            <a:alphaModFix/>
          </a:blip>
          <a:srcRect b="35385" l="22435" r="67468" t="39999"/>
          <a:stretch/>
        </p:blipFill>
        <p:spPr>
          <a:xfrm>
            <a:off x="5105400" y="1600200"/>
            <a:ext cx="2971800" cy="4191000"/>
          </a:xfrm>
          <a:prstGeom prst="rect">
            <a:avLst/>
          </a:prstGeom>
          <a:noFill/>
          <a:ln>
            <a:noFill/>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8"/>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Wheelchair: Tilt and Recline</a:t>
            </a:r>
            <a:endParaRPr/>
          </a:p>
        </p:txBody>
      </p:sp>
      <p:sp>
        <p:nvSpPr>
          <p:cNvPr id="383" name="Google Shape;383;p38"/>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Students should be transported in a position as close to upright as possible. </a:t>
            </a:r>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It is recommended that if tilted/reclined, the angle of tilt/recline should be no greater than 30 degrees. </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96520" lvl="0" marL="0" marR="0" rtl="0" algn="l">
              <a:lnSpc>
                <a:spcPct val="100000"/>
              </a:lnSpc>
              <a:spcBef>
                <a:spcPts val="320"/>
              </a:spcBef>
              <a:spcAft>
                <a:spcPts val="0"/>
              </a:spcAft>
              <a:buClr>
                <a:schemeClr val="accent1"/>
              </a:buClr>
              <a:buSzPts val="1520"/>
              <a:buFont typeface="Arial"/>
              <a:buChar char="0"/>
            </a:pPr>
            <a:r>
              <a:rPr b="0" i="1" lang="en-US" sz="1600" u="none">
                <a:solidFill>
                  <a:srgbClr val="404040"/>
                </a:solidFill>
                <a:latin typeface="Cambria"/>
                <a:ea typeface="Cambria"/>
                <a:cs typeface="Cambria"/>
                <a:sym typeface="Cambria"/>
              </a:rPr>
              <a:t>A Guide for the Transportation of Preschoolers and Children with Disabilities for North Carolina Public Schools - June 2008  page 7-18</a:t>
            </a:r>
            <a:endParaRPr b="0" i="1" sz="1600" u="none">
              <a:solidFill>
                <a:srgbClr val="404040"/>
              </a:solidFill>
              <a:latin typeface="Cambria"/>
              <a:ea typeface="Cambria"/>
              <a:cs typeface="Cambria"/>
              <a:sym typeface="Cambria"/>
            </a:endParaRPr>
          </a:p>
          <a:p>
            <a:pPr indent="-132080" lvl="0" marL="228600" marR="0" rtl="0" algn="l">
              <a:spcBef>
                <a:spcPts val="320"/>
              </a:spcBef>
              <a:spcAft>
                <a:spcPts val="0"/>
              </a:spcAft>
              <a:buClr>
                <a:schemeClr val="accent1"/>
              </a:buClr>
              <a:buSzPts val="1520"/>
              <a:buFont typeface="Arial"/>
              <a:buNone/>
            </a:pPr>
            <a:r>
              <a:t/>
            </a:r>
            <a:endParaRPr b="0" i="1" sz="1600" u="none">
              <a:solidFill>
                <a:srgbClr val="404040"/>
              </a:solidFill>
              <a:latin typeface="Cambria"/>
              <a:ea typeface="Cambria"/>
              <a:cs typeface="Cambria"/>
              <a:sym typeface="Cambria"/>
            </a:endParaRPr>
          </a:p>
        </p:txBody>
      </p:sp>
      <p:pic>
        <p:nvPicPr>
          <p:cNvPr descr="Invacare Rea Dahlia Adult's &lt;strong&gt;Tilt&lt;/strong&gt;-in-Space Compact Comfort ..." id="384" name="Google Shape;384;p38"/>
          <p:cNvPicPr preferRelativeResize="0"/>
          <p:nvPr>
            <p:ph idx="2" type="body"/>
          </p:nvPr>
        </p:nvPicPr>
        <p:blipFill rotWithShape="1">
          <a:blip r:embed="rId3">
            <a:alphaModFix/>
          </a:blip>
          <a:srcRect b="0" l="0" r="0" t="0"/>
          <a:stretch/>
        </p:blipFill>
        <p:spPr>
          <a:xfrm>
            <a:off x="4645025" y="2185987"/>
            <a:ext cx="3657600" cy="3657600"/>
          </a:xfrm>
          <a:prstGeom prst="rect">
            <a:avLst/>
          </a:prstGeom>
          <a:noFill/>
          <a:ln>
            <a:noFill/>
          </a:ln>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9"/>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TIEDOWN TO THE FRAME</a:t>
            </a:r>
            <a:endParaRPr/>
          </a:p>
        </p:txBody>
      </p:sp>
      <p:sp>
        <p:nvSpPr>
          <p:cNvPr id="390" name="Google Shape;390;p39"/>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Autofit/>
          </a:bodyPr>
          <a:lstStyle/>
          <a:p>
            <a:pPr indent="-83820" lvl="0" marL="228600" marR="0" rtl="0" algn="l">
              <a:spcBef>
                <a:spcPts val="0"/>
              </a:spcBef>
              <a:spcAft>
                <a:spcPts val="0"/>
              </a:spcAft>
              <a:buClr>
                <a:schemeClr val="accent1"/>
              </a:buClr>
              <a:buSzPts val="2280"/>
              <a:buFont typeface="Arial"/>
              <a:buNone/>
            </a:pPr>
            <a:r>
              <a:t/>
            </a:r>
            <a:endParaRPr sz="2400">
              <a:solidFill>
                <a:srgbClr val="404040"/>
              </a:solidFill>
              <a:latin typeface="Cambria"/>
              <a:ea typeface="Cambria"/>
              <a:cs typeface="Cambria"/>
              <a:sym typeface="Cambria"/>
            </a:endParaRPr>
          </a:p>
        </p:txBody>
      </p:sp>
      <p:sp>
        <p:nvSpPr>
          <p:cNvPr id="391" name="Google Shape;391;p39"/>
          <p:cNvSpPr txBox="1"/>
          <p:nvPr>
            <p:ph idx="2" type="body"/>
          </p:nvPr>
        </p:nvSpPr>
        <p:spPr>
          <a:xfrm>
            <a:off x="5257800" y="2038350"/>
            <a:ext cx="3044825"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THE FRAME IS THE SOLID COLORED PART OF THE WHEELCHAIR</a:t>
            </a:r>
            <a:endParaRPr/>
          </a:p>
        </p:txBody>
      </p:sp>
      <p:pic>
        <p:nvPicPr>
          <p:cNvPr descr="C:\Users\kcash\Downloads\Slide17[1].jpg" id="392" name="Google Shape;392;p39"/>
          <p:cNvPicPr preferRelativeResize="0"/>
          <p:nvPr/>
        </p:nvPicPr>
        <p:blipFill rotWithShape="1">
          <a:blip r:embed="rId3">
            <a:alphaModFix/>
          </a:blip>
          <a:srcRect b="0" l="0" r="0" t="0"/>
          <a:stretch/>
        </p:blipFill>
        <p:spPr>
          <a:xfrm>
            <a:off x="457200" y="1905000"/>
            <a:ext cx="4648200" cy="4440237"/>
          </a:xfrm>
          <a:prstGeom prst="rect">
            <a:avLst/>
          </a:prstGeom>
          <a:noFill/>
          <a:ln>
            <a:noFill/>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4"/>
          <p:cNvSpPr txBox="1"/>
          <p:nvPr>
            <p:ph type="title"/>
          </p:nvPr>
        </p:nvSpPr>
        <p:spPr>
          <a:xfrm>
            <a:off x="550862" y="76200"/>
            <a:ext cx="8042275"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200"/>
              <a:buFont typeface="Cambria"/>
              <a:buNone/>
            </a:pPr>
            <a:r>
              <a:rPr b="1" i="0" lang="en-US" sz="3200" u="none">
                <a:solidFill>
                  <a:srgbClr val="262626"/>
                </a:solidFill>
                <a:latin typeface="Cambria"/>
                <a:ea typeface="Cambria"/>
                <a:cs typeface="Cambria"/>
                <a:sym typeface="Cambria"/>
              </a:rPr>
              <a:t>Reasons for Emergency Evacuation</a:t>
            </a:r>
            <a:endParaRPr/>
          </a:p>
        </p:txBody>
      </p:sp>
      <p:sp>
        <p:nvSpPr>
          <p:cNvPr id="142" name="Google Shape;142;p4"/>
          <p:cNvSpPr txBox="1"/>
          <p:nvPr>
            <p:ph idx="1" type="body"/>
          </p:nvPr>
        </p:nvSpPr>
        <p:spPr>
          <a:xfrm>
            <a:off x="381000" y="838200"/>
            <a:ext cx="8534400" cy="5181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1" i="0" lang="en-US" sz="2400" u="none">
                <a:solidFill>
                  <a:srgbClr val="FF0000"/>
                </a:solidFill>
                <a:latin typeface="Cambria"/>
                <a:ea typeface="Cambria"/>
                <a:cs typeface="Cambria"/>
                <a:sym typeface="Cambria"/>
              </a:rPr>
              <a:t>Fire</a:t>
            </a:r>
            <a:r>
              <a:rPr b="0" i="0" lang="en-US" sz="2400" u="none">
                <a:solidFill>
                  <a:schemeClr val="dk1"/>
                </a:solidFill>
                <a:latin typeface="Cambria"/>
                <a:ea typeface="Cambria"/>
                <a:cs typeface="Cambria"/>
                <a:sym typeface="Cambria"/>
              </a:rPr>
              <a:t> or danger of </a:t>
            </a:r>
            <a:r>
              <a:rPr b="1" i="0" lang="en-US" sz="2400" u="none">
                <a:solidFill>
                  <a:srgbClr val="FF0000"/>
                </a:solidFill>
                <a:latin typeface="Cambria"/>
                <a:ea typeface="Cambria"/>
                <a:cs typeface="Cambria"/>
                <a:sym typeface="Cambria"/>
              </a:rPr>
              <a:t>fire</a:t>
            </a:r>
            <a:r>
              <a:rPr b="0" i="0" lang="en-US" sz="2400" u="none">
                <a:solidFill>
                  <a:schemeClr val="dk1"/>
                </a:solidFill>
                <a:latin typeface="Cambria"/>
                <a:ea typeface="Cambria"/>
                <a:cs typeface="Cambria"/>
                <a:sym typeface="Cambria"/>
              </a:rPr>
              <a:t>:</a:t>
            </a:r>
            <a:endParaRPr/>
          </a:p>
          <a:p>
            <a:pPr indent="-228599" lvl="1" marL="557212"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chemeClr val="dk1"/>
                </a:solidFill>
                <a:latin typeface="Cambria"/>
                <a:ea typeface="Cambria"/>
                <a:cs typeface="Cambria"/>
                <a:sym typeface="Cambria"/>
              </a:rPr>
              <a:t> being </a:t>
            </a:r>
            <a:r>
              <a:rPr b="1" i="0" lang="en-US" sz="2400" u="none" cap="none" strike="noStrike">
                <a:solidFill>
                  <a:srgbClr val="FF0000"/>
                </a:solidFill>
                <a:latin typeface="Cambria"/>
                <a:ea typeface="Cambria"/>
                <a:cs typeface="Cambria"/>
                <a:sym typeface="Cambria"/>
              </a:rPr>
              <a:t>near fire </a:t>
            </a:r>
            <a:r>
              <a:rPr b="0" i="0" lang="en-US" sz="2400" u="none" cap="none" strike="noStrike">
                <a:solidFill>
                  <a:schemeClr val="dk1"/>
                </a:solidFill>
                <a:latin typeface="Cambria"/>
                <a:ea typeface="Cambria"/>
                <a:cs typeface="Cambria"/>
                <a:sym typeface="Cambria"/>
              </a:rPr>
              <a:t>and unable </a:t>
            </a:r>
            <a:endParaRPr b="0" i="0" sz="2400" u="none" cap="none" strike="noStrike">
              <a:solidFill>
                <a:schemeClr val="dk1"/>
              </a:solidFill>
              <a:latin typeface="Cambria"/>
              <a:ea typeface="Cambria"/>
              <a:cs typeface="Cambria"/>
              <a:sym typeface="Cambria"/>
            </a:endParaRPr>
          </a:p>
          <a:p>
            <a:pPr indent="-228599" lvl="1" marL="557212" marR="0" rtl="0" algn="l">
              <a:lnSpc>
                <a:spcPct val="100000"/>
              </a:lnSpc>
              <a:spcBef>
                <a:spcPts val="480"/>
              </a:spcBef>
              <a:spcAft>
                <a:spcPts val="0"/>
              </a:spcAft>
              <a:buClr>
                <a:schemeClr val="accent1"/>
              </a:buClr>
              <a:buSzPts val="2280"/>
              <a:buFont typeface="Arial"/>
              <a:buNone/>
            </a:pPr>
            <a:r>
              <a:rPr b="0" i="0" lang="en-US" sz="2400" u="none" cap="none" strike="noStrike">
                <a:solidFill>
                  <a:schemeClr val="dk1"/>
                </a:solidFill>
                <a:latin typeface="Cambria"/>
                <a:ea typeface="Cambria"/>
                <a:cs typeface="Cambria"/>
                <a:sym typeface="Cambria"/>
              </a:rPr>
              <a:t>    to move the bus. </a:t>
            </a:r>
            <a:endParaRPr/>
          </a:p>
          <a:p>
            <a:pPr indent="-228599" lvl="1" marL="557212"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chemeClr val="dk1"/>
                </a:solidFill>
                <a:latin typeface="Cambria"/>
                <a:ea typeface="Cambria"/>
                <a:cs typeface="Cambria"/>
                <a:sym typeface="Cambria"/>
              </a:rPr>
              <a:t>Or being near presence</a:t>
            </a:r>
            <a:endParaRPr/>
          </a:p>
          <a:p>
            <a:pPr indent="-228599" lvl="1" marL="557212" marR="0" rtl="0" algn="l">
              <a:lnSpc>
                <a:spcPct val="100000"/>
              </a:lnSpc>
              <a:spcBef>
                <a:spcPts val="480"/>
              </a:spcBef>
              <a:spcAft>
                <a:spcPts val="0"/>
              </a:spcAft>
              <a:buClr>
                <a:schemeClr val="accent1"/>
              </a:buClr>
              <a:buSzPts val="2280"/>
              <a:buFont typeface="Arial"/>
              <a:buNone/>
            </a:pPr>
            <a:r>
              <a:rPr b="0" i="0" lang="en-US" sz="2400" u="none" cap="none" strike="noStrike">
                <a:solidFill>
                  <a:schemeClr val="dk1"/>
                </a:solidFill>
                <a:latin typeface="Cambria"/>
                <a:ea typeface="Cambria"/>
                <a:cs typeface="Cambria"/>
                <a:sym typeface="Cambria"/>
              </a:rPr>
              <a:t>   of gasoline or other    </a:t>
            </a:r>
            <a:endParaRPr/>
          </a:p>
          <a:p>
            <a:pPr indent="-228599" lvl="1" marL="557212" marR="0" rtl="0" algn="l">
              <a:lnSpc>
                <a:spcPct val="100000"/>
              </a:lnSpc>
              <a:spcBef>
                <a:spcPts val="480"/>
              </a:spcBef>
              <a:spcAft>
                <a:spcPts val="0"/>
              </a:spcAft>
              <a:buClr>
                <a:schemeClr val="accent1"/>
              </a:buClr>
              <a:buSzPts val="2280"/>
              <a:buFont typeface="Arial"/>
              <a:buNone/>
            </a:pPr>
            <a:r>
              <a:rPr b="0" i="0" lang="en-US" sz="2400" u="none" cap="none" strike="noStrike">
                <a:solidFill>
                  <a:schemeClr val="dk1"/>
                </a:solidFill>
                <a:latin typeface="Cambria"/>
                <a:ea typeface="Cambria"/>
                <a:cs typeface="Cambria"/>
                <a:sym typeface="Cambria"/>
              </a:rPr>
              <a:t>   combustible material </a:t>
            </a:r>
            <a:endParaRPr b="0" i="0" sz="2400" u="none" cap="none" strike="noStrike">
              <a:solidFill>
                <a:schemeClr val="dk1"/>
              </a:solidFill>
              <a:latin typeface="Cambria"/>
              <a:ea typeface="Cambria"/>
              <a:cs typeface="Cambria"/>
              <a:sym typeface="Cambria"/>
            </a:endParaRPr>
          </a:p>
          <a:p>
            <a:pPr indent="-228600" lvl="0" marL="228600" marR="0" rtl="0" algn="l">
              <a:lnSpc>
                <a:spcPct val="100000"/>
              </a:lnSpc>
              <a:spcBef>
                <a:spcPts val="520"/>
              </a:spcBef>
              <a:spcAft>
                <a:spcPts val="0"/>
              </a:spcAft>
              <a:buClr>
                <a:schemeClr val="accent1"/>
              </a:buClr>
              <a:buSzPts val="2470"/>
              <a:buFont typeface="Noto Sans Symbols"/>
              <a:buChar char="▪"/>
            </a:pPr>
            <a:r>
              <a:rPr b="0" i="0" lang="en-US" sz="2600" u="none">
                <a:solidFill>
                  <a:schemeClr val="dk1"/>
                </a:solidFill>
                <a:latin typeface="Cambria"/>
                <a:ea typeface="Cambria"/>
                <a:cs typeface="Cambria"/>
                <a:sym typeface="Cambria"/>
              </a:rPr>
              <a:t>The bus should be stopped and evacuated immediately if the engine or any portion of the bus is on </a:t>
            </a:r>
            <a:r>
              <a:rPr b="1" i="0" lang="en-US" sz="2600" u="none">
                <a:solidFill>
                  <a:srgbClr val="FF0000"/>
                </a:solidFill>
                <a:latin typeface="Cambria"/>
                <a:ea typeface="Cambria"/>
                <a:cs typeface="Cambria"/>
                <a:sym typeface="Cambria"/>
              </a:rPr>
              <a:t>fire</a:t>
            </a:r>
            <a:r>
              <a:rPr b="0" i="0" lang="en-US" sz="2600" u="none">
                <a:solidFill>
                  <a:schemeClr val="dk1"/>
                </a:solidFill>
                <a:latin typeface="Cambria"/>
                <a:ea typeface="Cambria"/>
                <a:cs typeface="Cambria"/>
                <a:sym typeface="Cambria"/>
              </a:rPr>
              <a:t>. </a:t>
            </a:r>
            <a:endParaRPr b="0" i="0" sz="2400" u="none">
              <a:solidFill>
                <a:schemeClr val="dk1"/>
              </a:solidFill>
              <a:latin typeface="Cambria"/>
              <a:ea typeface="Cambria"/>
              <a:cs typeface="Cambria"/>
              <a:sym typeface="Cambria"/>
            </a:endParaRPr>
          </a:p>
          <a:p>
            <a:pPr indent="-228599" lvl="1" marL="557212"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chemeClr val="dk1"/>
                </a:solidFill>
                <a:latin typeface="Cambria"/>
                <a:ea typeface="Cambria"/>
                <a:cs typeface="Cambria"/>
                <a:sym typeface="Cambria"/>
              </a:rPr>
              <a:t>Students should be moved to a safe place 100 feet or more from the bus and instructed to remain there until the driver has determined that the danger has passed. </a:t>
            </a:r>
            <a:endParaRPr/>
          </a:p>
          <a:p>
            <a:pPr indent="-228599" lvl="1" marL="557212" marR="0" rtl="0" algn="l">
              <a:lnSpc>
                <a:spcPct val="100000"/>
              </a:lnSpc>
              <a:spcBef>
                <a:spcPts val="480"/>
              </a:spcBef>
              <a:spcAft>
                <a:spcPts val="0"/>
              </a:spcAft>
              <a:buClr>
                <a:schemeClr val="accent1"/>
              </a:buClr>
              <a:buSzPts val="2280"/>
              <a:buFont typeface="Arial"/>
              <a:buNone/>
            </a:pPr>
            <a:r>
              <a:t/>
            </a:r>
            <a:endParaRPr b="0" i="0" sz="2400" u="none" cap="none" strike="noStrike">
              <a:solidFill>
                <a:schemeClr val="dk1"/>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cap="none" strike="noStrike">
              <a:solidFill>
                <a:schemeClr val="dk1"/>
              </a:solidFill>
              <a:latin typeface="Cambria"/>
              <a:ea typeface="Cambria"/>
              <a:cs typeface="Cambria"/>
              <a:sym typeface="Cambria"/>
            </a:endParaRPr>
          </a:p>
        </p:txBody>
      </p:sp>
      <p:pic>
        <p:nvPicPr>
          <p:cNvPr id="143" name="Google Shape;143;p4"/>
          <p:cNvPicPr preferRelativeResize="0"/>
          <p:nvPr>
            <p:ph idx="2" type="body"/>
          </p:nvPr>
        </p:nvPicPr>
        <p:blipFill rotWithShape="1">
          <a:blip r:embed="rId3">
            <a:alphaModFix/>
          </a:blip>
          <a:srcRect b="0" l="0" r="0" t="0"/>
          <a:stretch/>
        </p:blipFill>
        <p:spPr>
          <a:xfrm>
            <a:off x="4648200" y="990600"/>
            <a:ext cx="4114800" cy="2314575"/>
          </a:xfrm>
          <a:prstGeom prst="rect">
            <a:avLst/>
          </a:prstGeom>
          <a:noFill/>
          <a:ln>
            <a:noFill/>
          </a:ln>
          <a:effectLst>
            <a:outerShdw blurRad="63500" dir="2700000" dist="139700">
              <a:srgbClr val="333333">
                <a:alpha val="64705"/>
              </a:srgbClr>
            </a:outerShdw>
          </a:effectLst>
        </p:spPr>
      </p:pic>
      <p:sp>
        <p:nvSpPr>
          <p:cNvPr id="144" name="Google Shape;144;p4"/>
          <p:cNvSpPr txBox="1"/>
          <p:nvPr/>
        </p:nvSpPr>
        <p:spPr>
          <a:xfrm>
            <a:off x="1981200" y="6291262"/>
            <a:ext cx="5181600" cy="261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RCS Children with Special Needs and the School Bus handbook p 9-10 </a:t>
            </a:r>
            <a:endParaRPr/>
          </a:p>
        </p:txBody>
      </p:sp>
      <p:sp>
        <p:nvSpPr>
          <p:cNvPr id="145" name="Google Shape;145;p4"/>
          <p:cNvSpPr txBox="1"/>
          <p:nvPr/>
        </p:nvSpPr>
        <p:spPr>
          <a:xfrm>
            <a:off x="2057400" y="4876800"/>
            <a:ext cx="3886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0"/>
          <p:cNvSpPr txBox="1"/>
          <p:nvPr>
            <p:ph type="title"/>
          </p:nvPr>
        </p:nvSpPr>
        <p:spPr>
          <a:xfrm>
            <a:off x="550862" y="436562"/>
            <a:ext cx="8042275" cy="16208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NEVER TIE DOWN to the WHEELCHAIR CROSSBAR!!</a:t>
            </a:r>
            <a:endParaRPr/>
          </a:p>
        </p:txBody>
      </p:sp>
      <p:sp>
        <p:nvSpPr>
          <p:cNvPr id="398" name="Google Shape;398;p40"/>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Autofit/>
          </a:bodyPr>
          <a:lstStyle/>
          <a:p>
            <a:pPr indent="-83820" lvl="0" marL="228600" marR="0" rtl="0" algn="l">
              <a:spcBef>
                <a:spcPts val="0"/>
              </a:spcBef>
              <a:spcAft>
                <a:spcPts val="0"/>
              </a:spcAft>
              <a:buClr>
                <a:schemeClr val="accent1"/>
              </a:buClr>
              <a:buSzPts val="2280"/>
              <a:buFont typeface="Arial"/>
              <a:buNone/>
            </a:pPr>
            <a:r>
              <a:t/>
            </a:r>
            <a:endParaRPr sz="2400">
              <a:solidFill>
                <a:srgbClr val="404040"/>
              </a:solidFill>
              <a:latin typeface="Cambria"/>
              <a:ea typeface="Cambria"/>
              <a:cs typeface="Cambria"/>
              <a:sym typeface="Cambria"/>
            </a:endParaRPr>
          </a:p>
        </p:txBody>
      </p:sp>
      <p:sp>
        <p:nvSpPr>
          <p:cNvPr id="399" name="Google Shape;399;p40"/>
          <p:cNvSpPr txBox="1"/>
          <p:nvPr>
            <p:ph idx="2" type="body"/>
          </p:nvPr>
        </p:nvSpPr>
        <p:spPr>
          <a:xfrm>
            <a:off x="4645025" y="2038350"/>
            <a:ext cx="365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DO NOT TIE DOWN TO THE LEG RESTS OR WHEELS </a:t>
            </a:r>
            <a:endParaRPr/>
          </a:p>
        </p:txBody>
      </p:sp>
      <p:pic>
        <p:nvPicPr>
          <p:cNvPr descr="C:\Users\kcash\Downloads\ZIPPIE-2-Kids-Folding-Wheelchair[1].jpg" id="400" name="Google Shape;400;p40"/>
          <p:cNvPicPr preferRelativeResize="0"/>
          <p:nvPr/>
        </p:nvPicPr>
        <p:blipFill rotWithShape="1">
          <a:blip r:embed="rId3">
            <a:alphaModFix/>
          </a:blip>
          <a:srcRect b="0" l="0" r="0" t="0"/>
          <a:stretch/>
        </p:blipFill>
        <p:spPr>
          <a:xfrm>
            <a:off x="304800" y="2133600"/>
            <a:ext cx="4286250" cy="4343400"/>
          </a:xfrm>
          <a:prstGeom prst="rect">
            <a:avLst/>
          </a:prstGeom>
          <a:noFill/>
          <a:ln>
            <a:noFill/>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1"/>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Loading: </a:t>
            </a:r>
            <a:r>
              <a:rPr b="0" i="0" lang="en-US" sz="4400" u="none">
                <a:solidFill>
                  <a:srgbClr val="262626"/>
                </a:solidFill>
                <a:latin typeface="Cambria"/>
                <a:ea typeface="Cambria"/>
                <a:cs typeface="Cambria"/>
                <a:sym typeface="Cambria"/>
              </a:rPr>
              <a:t>Order of </a:t>
            </a:r>
            <a:r>
              <a:rPr b="1" i="0" lang="en-US" sz="4400" u="none">
                <a:solidFill>
                  <a:srgbClr val="FF0000"/>
                </a:solidFill>
                <a:latin typeface="Cambria"/>
                <a:ea typeface="Cambria"/>
                <a:cs typeface="Cambria"/>
                <a:sym typeface="Cambria"/>
              </a:rPr>
              <a:t>Securement</a:t>
            </a:r>
            <a:endParaRPr/>
          </a:p>
        </p:txBody>
      </p:sp>
      <p:sp>
        <p:nvSpPr>
          <p:cNvPr id="406" name="Google Shape;406;p41"/>
          <p:cNvSpPr txBox="1"/>
          <p:nvPr>
            <p:ph idx="1" type="body"/>
          </p:nvPr>
        </p:nvSpPr>
        <p:spPr>
          <a:xfrm>
            <a:off x="838200" y="2038350"/>
            <a:ext cx="7467600" cy="2381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1" i="0" lang="en-US" sz="2400" u="none">
                <a:solidFill>
                  <a:srgbClr val="FF0000"/>
                </a:solidFill>
                <a:latin typeface="Cambria"/>
                <a:ea typeface="Cambria"/>
                <a:cs typeface="Cambria"/>
                <a:sym typeface="Cambria"/>
              </a:rPr>
              <a:t>1</a:t>
            </a:r>
            <a:r>
              <a:rPr b="0" i="0" lang="en-US" sz="2400" u="none">
                <a:solidFill>
                  <a:srgbClr val="404040"/>
                </a:solidFill>
                <a:latin typeface="Cambria"/>
                <a:ea typeface="Cambria"/>
                <a:cs typeface="Cambria"/>
                <a:sym typeface="Cambria"/>
              </a:rPr>
              <a:t>.  Apply front securements</a:t>
            </a:r>
            <a:endParaRPr/>
          </a:p>
          <a:p>
            <a:pPr indent="0" lvl="0" marL="0" marR="0" rtl="0" algn="l">
              <a:lnSpc>
                <a:spcPct val="100000"/>
              </a:lnSpc>
              <a:spcBef>
                <a:spcPts val="480"/>
              </a:spcBef>
              <a:spcAft>
                <a:spcPts val="0"/>
              </a:spcAft>
              <a:buClr>
                <a:schemeClr val="accent1"/>
              </a:buClr>
              <a:buSzPts val="2280"/>
              <a:buFont typeface="Arial"/>
              <a:buNone/>
            </a:pPr>
            <a:r>
              <a:rPr b="1" i="0" lang="en-US" sz="2400" u="none">
                <a:solidFill>
                  <a:srgbClr val="FF0000"/>
                </a:solidFill>
                <a:latin typeface="Cambria"/>
                <a:ea typeface="Cambria"/>
                <a:cs typeface="Cambria"/>
                <a:sym typeface="Cambria"/>
              </a:rPr>
              <a:t>2</a:t>
            </a:r>
            <a:r>
              <a:rPr b="0" i="0" lang="en-US" sz="2400" u="none">
                <a:solidFill>
                  <a:srgbClr val="404040"/>
                </a:solidFill>
                <a:latin typeface="Cambria"/>
                <a:ea typeface="Cambria"/>
                <a:cs typeface="Cambria"/>
                <a:sym typeface="Cambria"/>
              </a:rPr>
              <a:t>.  Apply and tighten Rear securements</a:t>
            </a:r>
            <a:endParaRPr/>
          </a:p>
          <a:p>
            <a:pPr indent="0" lvl="0" marL="0" marR="0" rtl="0" algn="l">
              <a:lnSpc>
                <a:spcPct val="100000"/>
              </a:lnSpc>
              <a:spcBef>
                <a:spcPts val="480"/>
              </a:spcBef>
              <a:spcAft>
                <a:spcPts val="0"/>
              </a:spcAft>
              <a:buClr>
                <a:schemeClr val="accent1"/>
              </a:buClr>
              <a:buSzPts val="2280"/>
              <a:buFont typeface="Arial"/>
              <a:buNone/>
            </a:pPr>
            <a:r>
              <a:rPr b="1" i="0" lang="en-US" sz="2400" u="none">
                <a:solidFill>
                  <a:srgbClr val="FF0000"/>
                </a:solidFill>
                <a:latin typeface="Cambria"/>
                <a:ea typeface="Cambria"/>
                <a:cs typeface="Cambria"/>
                <a:sym typeface="Cambria"/>
              </a:rPr>
              <a:t>3</a:t>
            </a:r>
            <a:r>
              <a:rPr b="0" i="0" lang="en-US" sz="2400" u="none">
                <a:solidFill>
                  <a:srgbClr val="404040"/>
                </a:solidFill>
                <a:latin typeface="Cambria"/>
                <a:ea typeface="Cambria"/>
                <a:cs typeface="Cambria"/>
                <a:sym typeface="Cambria"/>
              </a:rPr>
              <a:t>.  Apply lap belt after wheelchair is secured. </a:t>
            </a:r>
            <a:endParaRPr/>
          </a:p>
        </p:txBody>
      </p:sp>
      <p:pic>
        <p:nvPicPr>
          <p:cNvPr id="407" name="Google Shape;407;p41"/>
          <p:cNvPicPr preferRelativeResize="0"/>
          <p:nvPr/>
        </p:nvPicPr>
        <p:blipFill rotWithShape="1">
          <a:blip r:embed="rId3">
            <a:alphaModFix/>
          </a:blip>
          <a:srcRect b="0" l="0" r="0" t="0"/>
          <a:stretch/>
        </p:blipFill>
        <p:spPr>
          <a:xfrm>
            <a:off x="1371600" y="4271962"/>
            <a:ext cx="5400675" cy="1908175"/>
          </a:xfrm>
          <a:prstGeom prst="rect">
            <a:avLst/>
          </a:prstGeom>
          <a:noFill/>
          <a:ln>
            <a:noFill/>
          </a:ln>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2"/>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300"/>
              <a:buFont typeface="Cambria"/>
              <a:buNone/>
            </a:pPr>
            <a:r>
              <a:rPr b="0" i="0" lang="en-US" sz="4300" u="none">
                <a:solidFill>
                  <a:srgbClr val="262626"/>
                </a:solidFill>
                <a:latin typeface="Cambria"/>
                <a:ea typeface="Cambria"/>
                <a:cs typeface="Cambria"/>
                <a:sym typeface="Cambria"/>
              </a:rPr>
              <a:t>Unloading: order of removing securements</a:t>
            </a:r>
            <a:endParaRPr/>
          </a:p>
        </p:txBody>
      </p:sp>
      <p:sp>
        <p:nvSpPr>
          <p:cNvPr id="413" name="Google Shape;413;p42"/>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chemeClr val="accent1"/>
              </a:buClr>
              <a:buSzPts val="2280"/>
              <a:buFont typeface="Cambria"/>
              <a:buAutoNum type="arabicPeriod"/>
            </a:pPr>
            <a:r>
              <a:rPr b="0" i="0" lang="en-US" sz="2400" u="none">
                <a:solidFill>
                  <a:srgbClr val="404040"/>
                </a:solidFill>
                <a:latin typeface="Cambria"/>
                <a:ea typeface="Cambria"/>
                <a:cs typeface="Cambria"/>
                <a:sym typeface="Cambria"/>
              </a:rPr>
              <a:t>Front securements</a:t>
            </a:r>
            <a:endParaRPr/>
          </a:p>
          <a:p>
            <a:pPr indent="-457200" lvl="0" marL="457200" marR="0" rtl="0" algn="l">
              <a:lnSpc>
                <a:spcPct val="100000"/>
              </a:lnSpc>
              <a:spcBef>
                <a:spcPts val="480"/>
              </a:spcBef>
              <a:spcAft>
                <a:spcPts val="0"/>
              </a:spcAft>
              <a:buClr>
                <a:schemeClr val="accent1"/>
              </a:buClr>
              <a:buSzPts val="2280"/>
              <a:buFont typeface="Cambria"/>
              <a:buAutoNum type="arabicPeriod"/>
            </a:pPr>
            <a:r>
              <a:rPr b="0" i="0" lang="en-US" sz="2400" u="none">
                <a:solidFill>
                  <a:srgbClr val="404040"/>
                </a:solidFill>
                <a:latin typeface="Cambria"/>
                <a:ea typeface="Cambria"/>
                <a:cs typeface="Cambria"/>
                <a:sym typeface="Cambria"/>
              </a:rPr>
              <a:t>Lapbelt</a:t>
            </a:r>
            <a:endParaRPr/>
          </a:p>
          <a:p>
            <a:pPr indent="-457200" lvl="0" marL="457200" marR="0" rtl="0" algn="l">
              <a:lnSpc>
                <a:spcPct val="100000"/>
              </a:lnSpc>
              <a:spcBef>
                <a:spcPts val="480"/>
              </a:spcBef>
              <a:spcAft>
                <a:spcPts val="0"/>
              </a:spcAft>
              <a:buClr>
                <a:schemeClr val="accent1"/>
              </a:buClr>
              <a:buSzPts val="2280"/>
              <a:buFont typeface="Cambria"/>
              <a:buAutoNum type="arabicPeriod"/>
            </a:pPr>
            <a:r>
              <a:rPr b="0" i="0" lang="en-US" sz="2400" u="none">
                <a:solidFill>
                  <a:srgbClr val="404040"/>
                </a:solidFill>
                <a:latin typeface="Cambria"/>
                <a:ea typeface="Cambria"/>
                <a:cs typeface="Cambria"/>
                <a:sym typeface="Cambria"/>
              </a:rPr>
              <a:t>Rear securements</a:t>
            </a:r>
            <a:endParaRPr/>
          </a:p>
          <a:p>
            <a:pPr indent="-312420" lvl="0" marL="4572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414" name="Google Shape;414;p42"/>
          <p:cNvPicPr preferRelativeResize="0"/>
          <p:nvPr/>
        </p:nvPicPr>
        <p:blipFill rotWithShape="1">
          <a:blip r:embed="rId3">
            <a:alphaModFix/>
          </a:blip>
          <a:srcRect b="0" l="0" r="0" t="0"/>
          <a:stretch/>
        </p:blipFill>
        <p:spPr>
          <a:xfrm>
            <a:off x="1371600" y="4038600"/>
            <a:ext cx="5400675" cy="1908175"/>
          </a:xfrm>
          <a:prstGeom prst="rect">
            <a:avLst/>
          </a:prstGeom>
          <a:noFill/>
          <a:ln>
            <a:noFill/>
          </a:ln>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43"/>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Power Wheelchairs</a:t>
            </a:r>
            <a:endParaRPr/>
          </a:p>
        </p:txBody>
      </p:sp>
      <p:sp>
        <p:nvSpPr>
          <p:cNvPr id="420" name="Google Shape;420;p43"/>
          <p:cNvSpPr txBox="1"/>
          <p:nvPr>
            <p:ph idx="1" type="body"/>
          </p:nvPr>
        </p:nvSpPr>
        <p:spPr>
          <a:xfrm>
            <a:off x="304800" y="1676400"/>
            <a:ext cx="8534400" cy="5029200"/>
          </a:xfrm>
          <a:prstGeom prst="rect">
            <a:avLst/>
          </a:prstGeom>
          <a:noFill/>
          <a:ln>
            <a:noFill/>
          </a:ln>
        </p:spPr>
        <p:txBody>
          <a:bodyPr anchorCtr="0" anchor="t" bIns="45700" lIns="91425" spcFirstLastPara="1" rIns="91425" wrap="square" tIns="45700">
            <a:noAutofit/>
          </a:bodyPr>
          <a:lstStyle/>
          <a:p>
            <a:pPr indent="-228599" lvl="1" marL="557212" marR="0" rtl="0" algn="l">
              <a:lnSpc>
                <a:spcPct val="100000"/>
              </a:lnSpc>
              <a:spcBef>
                <a:spcPts val="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NOTE: To load/unload a student with a motorized wheelchair </a:t>
            </a:r>
            <a:endParaRPr/>
          </a:p>
          <a:p>
            <a:pPr indent="-228599" lvl="1" marL="557212" marR="0" rtl="0" algn="l">
              <a:lnSpc>
                <a:spcPct val="100000"/>
              </a:lnSpc>
              <a:spcBef>
                <a:spcPts val="440"/>
              </a:spcBef>
              <a:spcAft>
                <a:spcPts val="0"/>
              </a:spcAft>
              <a:buClr>
                <a:schemeClr val="accent1"/>
              </a:buClr>
              <a:buSzPts val="2090"/>
              <a:buFont typeface="Arial"/>
              <a:buNone/>
            </a:pPr>
            <a:r>
              <a:t/>
            </a:r>
            <a:endParaRPr b="0" i="0" sz="2200" u="none" cap="none" strike="noStrike">
              <a:solidFill>
                <a:srgbClr val="404040"/>
              </a:solidFill>
              <a:latin typeface="Cambria"/>
              <a:ea typeface="Cambria"/>
              <a:cs typeface="Cambria"/>
              <a:sym typeface="Cambria"/>
            </a:endParaRPr>
          </a:p>
          <a:p>
            <a:pPr indent="-182562" lvl="2" marL="822325" marR="0" rtl="0" algn="l">
              <a:lnSpc>
                <a:spcPct val="10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Special Needs Transportation Handbook provided by the EC department describes safety procedures, review your options. </a:t>
            </a:r>
            <a:endParaRPr/>
          </a:p>
          <a:p>
            <a:pPr indent="-182562" lvl="2" marL="822325" marR="0" rtl="0" algn="l">
              <a:lnSpc>
                <a:spcPct val="10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The tie down procedures for power chairs are the same as manual chairs; do not tie down on any part that is removable. Be sure you are tying down to the frame of the chair.</a:t>
            </a:r>
            <a:endParaRPr/>
          </a:p>
          <a:p>
            <a:pPr indent="-182562" lvl="2" marL="822325" marR="0" rtl="0" algn="l">
              <a:lnSpc>
                <a:spcPct val="100000"/>
              </a:lnSpc>
              <a:spcBef>
                <a:spcPts val="480"/>
              </a:spcBef>
              <a:spcAft>
                <a:spcPts val="0"/>
              </a:spcAft>
              <a:buClr>
                <a:schemeClr val="accent1"/>
              </a:buClr>
              <a:buSzPts val="2280"/>
              <a:buFont typeface="Arial"/>
              <a:buChar char="0"/>
            </a:pPr>
            <a:r>
              <a:rPr b="0" i="0" lang="en-US" sz="2400" u="none" cap="none" strike="noStrike">
                <a:solidFill>
                  <a:srgbClr val="FF0000"/>
                </a:solidFill>
                <a:latin typeface="Cambria"/>
                <a:ea typeface="Cambria"/>
                <a:cs typeface="Cambria"/>
                <a:sym typeface="Cambria"/>
              </a:rPr>
              <a:t>The power wheelchairs should not be driven on – off the bus in the raised position.</a:t>
            </a:r>
            <a:endParaRPr/>
          </a:p>
          <a:p>
            <a:pPr indent="-182562" lvl="2" marL="822325" marR="0" rtl="0" algn="l">
              <a:lnSpc>
                <a:spcPct val="100000"/>
              </a:lnSpc>
              <a:spcBef>
                <a:spcPts val="400"/>
              </a:spcBef>
              <a:spcAft>
                <a:spcPts val="0"/>
              </a:spcAft>
              <a:buClr>
                <a:schemeClr val="accent1"/>
              </a:buClr>
              <a:buSzPts val="1900"/>
              <a:buFont typeface="Arial"/>
              <a:buChar char="0"/>
            </a:pPr>
            <a:r>
              <a:rPr b="0" i="0" lang="en-US" sz="2000" u="none" cap="none" strike="noStrike">
                <a:solidFill>
                  <a:srgbClr val="404040"/>
                </a:solidFill>
                <a:latin typeface="Cambria"/>
                <a:ea typeface="Cambria"/>
                <a:cs typeface="Cambria"/>
                <a:sym typeface="Cambria"/>
              </a:rPr>
              <a:t>Contact transportation dept if you have a power chair on your route</a:t>
            </a:r>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id="425" name="Google Shape;425;p44"/>
          <p:cNvPicPr preferRelativeResize="0"/>
          <p:nvPr>
            <p:ph idx="2" type="pic"/>
          </p:nvPr>
        </p:nvPicPr>
        <p:blipFill rotWithShape="1">
          <a:blip r:embed="rId3">
            <a:alphaModFix/>
          </a:blip>
          <a:srcRect b="0" l="6033" r="6034" t="0"/>
          <a:stretch/>
        </p:blipFill>
        <p:spPr>
          <a:xfrm rot="-60000">
            <a:off x="2130552" y="594360"/>
            <a:ext cx="4873752" cy="3657600"/>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26" name="Google Shape;426;p44"/>
          <p:cNvSpPr txBox="1"/>
          <p:nvPr>
            <p:ph idx="1" type="body"/>
          </p:nvPr>
        </p:nvSpPr>
        <p:spPr>
          <a:xfrm>
            <a:off x="304800" y="4572000"/>
            <a:ext cx="8458200" cy="198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660"/>
              <a:buNone/>
            </a:pPr>
            <a:r>
              <a:rPr b="0" i="0" lang="en-US" sz="2800" u="none">
                <a:solidFill>
                  <a:srgbClr val="404040"/>
                </a:solidFill>
                <a:latin typeface="Cambria"/>
                <a:ea typeface="Cambria"/>
                <a:cs typeface="Cambria"/>
                <a:sym typeface="Cambria"/>
              </a:rPr>
              <a:t>DO NOT RELAY MESSAGES FROM PARENT/CAREGIVER TO TEACHER OR VICE VERSA.</a:t>
            </a:r>
            <a:endParaRPr/>
          </a:p>
          <a:p>
            <a:pPr indent="0" lvl="0" marL="0" rtl="0" algn="l">
              <a:lnSpc>
                <a:spcPct val="100000"/>
              </a:lnSpc>
              <a:spcBef>
                <a:spcPts val="560"/>
              </a:spcBef>
              <a:spcAft>
                <a:spcPts val="0"/>
              </a:spcAft>
              <a:buSzPts val="2660"/>
              <a:buNone/>
            </a:pPr>
            <a:r>
              <a:rPr b="0" i="0" lang="en-US" sz="2800" u="none">
                <a:solidFill>
                  <a:srgbClr val="404040"/>
                </a:solidFill>
                <a:latin typeface="Cambria"/>
                <a:ea typeface="Cambria"/>
                <a:cs typeface="Cambria"/>
                <a:sym typeface="Cambria"/>
              </a:rPr>
              <a:t>ASK THE PARENT OR CAREGIVER TO CALL THE INVOLVED PERSON</a:t>
            </a:r>
            <a:endParaRPr/>
          </a:p>
          <a:p>
            <a:pPr indent="0" lvl="0" marL="0" rtl="0" algn="ctr">
              <a:lnSpc>
                <a:spcPct val="100000"/>
              </a:lnSpc>
              <a:spcBef>
                <a:spcPts val="560"/>
              </a:spcBef>
              <a:spcAft>
                <a:spcPts val="0"/>
              </a:spcAft>
              <a:buSzPts val="2660"/>
              <a:buNone/>
            </a:pPr>
            <a:r>
              <a:t/>
            </a:r>
            <a:endParaRPr b="0" i="0" sz="2800" u="none">
              <a:solidFill>
                <a:srgbClr val="404040"/>
              </a:solidFill>
              <a:latin typeface="Cambria"/>
              <a:ea typeface="Cambria"/>
              <a:cs typeface="Cambria"/>
              <a:sym typeface="Cambria"/>
            </a:endParaRPr>
          </a:p>
          <a:p>
            <a:pPr indent="0" lvl="0" marL="0" rtl="0" algn="ctr">
              <a:spcBef>
                <a:spcPts val="560"/>
              </a:spcBef>
              <a:spcAft>
                <a:spcPts val="0"/>
              </a:spcAft>
              <a:buSzPts val="2660"/>
              <a:buNone/>
            </a:pPr>
            <a:r>
              <a:t/>
            </a:r>
            <a:endParaRPr b="0" i="0" sz="28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5"/>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Wheelchair Integrity </a:t>
            </a:r>
            <a:endParaRPr/>
          </a:p>
        </p:txBody>
      </p:sp>
      <p:sp>
        <p:nvSpPr>
          <p:cNvPr id="432" name="Google Shape;432;p45"/>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040"/>
              <a:buNone/>
            </a:pPr>
            <a:r>
              <a:rPr b="1" i="0" lang="en-US" sz="3200" u="none">
                <a:solidFill>
                  <a:srgbClr val="FF0000"/>
                </a:solidFill>
                <a:latin typeface="Cambria"/>
                <a:ea typeface="Cambria"/>
                <a:cs typeface="Cambria"/>
                <a:sym typeface="Cambria"/>
              </a:rPr>
              <a:t>A Student Safety Issue</a:t>
            </a:r>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46"/>
          <p:cNvSpPr txBox="1"/>
          <p:nvPr>
            <p:ph type="title"/>
          </p:nvPr>
        </p:nvSpPr>
        <p:spPr>
          <a:xfrm>
            <a:off x="550862" y="0"/>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Wheelchair Integrity </a:t>
            </a:r>
            <a:endParaRPr/>
          </a:p>
        </p:txBody>
      </p:sp>
      <p:sp>
        <p:nvSpPr>
          <p:cNvPr id="438" name="Google Shape;438;p46"/>
          <p:cNvSpPr txBox="1"/>
          <p:nvPr>
            <p:ph idx="1" type="body"/>
          </p:nvPr>
        </p:nvSpPr>
        <p:spPr>
          <a:xfrm>
            <a:off x="838200" y="1295400"/>
            <a:ext cx="7467600" cy="46942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1" i="0" lang="en-US" sz="2400" u="none">
                <a:solidFill>
                  <a:srgbClr val="404040"/>
                </a:solidFill>
                <a:latin typeface="Cambria"/>
                <a:ea typeface="Cambria"/>
                <a:cs typeface="Cambria"/>
                <a:sym typeface="Cambria"/>
              </a:rPr>
              <a:t>Wheelchairs should meet certain criteria to be determined safe for transport.</a:t>
            </a:r>
            <a:endParaRPr/>
          </a:p>
          <a:p>
            <a:pPr indent="-228600" lvl="0" marL="228600" marR="0" rtl="0" algn="l">
              <a:lnSpc>
                <a:spcPct val="100000"/>
              </a:lnSpc>
              <a:spcBef>
                <a:spcPts val="480"/>
              </a:spcBef>
              <a:spcAft>
                <a:spcPts val="0"/>
              </a:spcAft>
              <a:buClr>
                <a:schemeClr val="accent1"/>
              </a:buClr>
              <a:buSzPts val="2280"/>
              <a:buFont typeface="Arial"/>
              <a:buNone/>
            </a:pPr>
            <a:r>
              <a:t/>
            </a:r>
            <a:endParaRPr b="1" i="0" sz="2400" u="non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If tires are loose or not functioning properly </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 </a:t>
            </a:r>
            <a:r>
              <a:rPr b="1" i="0" lang="en-US" sz="2200" u="none" cap="none" strike="noStrike">
                <a:solidFill>
                  <a:srgbClr val="404040"/>
                </a:solidFill>
                <a:latin typeface="Cambria"/>
                <a:ea typeface="Cambria"/>
                <a:cs typeface="Cambria"/>
                <a:sym typeface="Cambria"/>
              </a:rPr>
              <a:t>the chair will be difficult to move or may move  unpredictably </a:t>
            </a:r>
            <a:endParaRPr b="1" i="0" sz="2200" u="none" cap="none" strike="noStrik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 If tires are deflated or have insufficient tread</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  </a:t>
            </a:r>
            <a:r>
              <a:rPr b="1" i="0" lang="en-US" sz="2200" u="none" cap="none" strike="noStrike">
                <a:solidFill>
                  <a:srgbClr val="404040"/>
                </a:solidFill>
                <a:latin typeface="Cambria"/>
                <a:ea typeface="Cambria"/>
                <a:cs typeface="Cambria"/>
                <a:sym typeface="Cambria"/>
              </a:rPr>
              <a:t>wheel locks will not secure the wheelchair</a:t>
            </a:r>
            <a:endParaRPr b="1" i="0" sz="2200" u="none" cap="none" strike="noStrik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 If wheel locks do not work properly </a:t>
            </a:r>
            <a:endParaRPr b="0" i="0" sz="2400" u="none">
              <a:solidFill>
                <a:srgbClr val="404040"/>
              </a:solidFill>
              <a:latin typeface="Cambria"/>
              <a:ea typeface="Cambria"/>
              <a:cs typeface="Cambria"/>
              <a:sym typeface="Cambria"/>
            </a:endParaRPr>
          </a:p>
          <a:p>
            <a:pPr indent="-228599" lvl="1" marL="557212" marR="0" rtl="0" algn="l">
              <a:lnSpc>
                <a:spcPct val="100000"/>
              </a:lnSpc>
              <a:spcBef>
                <a:spcPts val="440"/>
              </a:spcBef>
              <a:spcAft>
                <a:spcPts val="0"/>
              </a:spcAft>
              <a:buClr>
                <a:schemeClr val="accent1"/>
              </a:buClr>
              <a:buSzPts val="2090"/>
              <a:buFont typeface="Arial"/>
              <a:buChar char="0"/>
            </a:pPr>
            <a:r>
              <a:rPr b="1" i="0" lang="en-US" sz="2200" u="none" cap="none" strike="noStrike">
                <a:solidFill>
                  <a:srgbClr val="404040"/>
                </a:solidFill>
                <a:latin typeface="Cambria"/>
                <a:ea typeface="Cambria"/>
                <a:cs typeface="Cambria"/>
                <a:sym typeface="Cambria"/>
              </a:rPr>
              <a:t>- chair may roll on power lift or in bus</a:t>
            </a:r>
            <a:endParaRPr b="1" i="0" sz="2200" u="none" cap="none" strike="noStrike">
              <a:solidFill>
                <a:srgbClr val="404040"/>
              </a:solidFill>
              <a:latin typeface="Cambria"/>
              <a:ea typeface="Cambria"/>
              <a:cs typeface="Cambria"/>
              <a:sym typeface="Cambria"/>
            </a:endParaRPr>
          </a:p>
          <a:p>
            <a:pPr indent="-95885" lvl="0" marL="228600" marR="0" rtl="0" algn="l">
              <a:spcBef>
                <a:spcPts val="440"/>
              </a:spcBef>
              <a:spcAft>
                <a:spcPts val="0"/>
              </a:spcAft>
              <a:buClr>
                <a:schemeClr val="accent1"/>
              </a:buClr>
              <a:buSzPts val="2090"/>
              <a:buFont typeface="Arial"/>
              <a:buNone/>
            </a:pPr>
            <a:r>
              <a:t/>
            </a:r>
            <a:endParaRPr b="1" i="0" sz="2200" u="none" cap="none" strike="noStrike">
              <a:solidFill>
                <a:srgbClr val="404040"/>
              </a:solidFill>
              <a:latin typeface="Cambria"/>
              <a:ea typeface="Cambria"/>
              <a:cs typeface="Cambria"/>
              <a:sym typeface="Cambria"/>
            </a:endParaRPr>
          </a:p>
        </p:txBody>
      </p:sp>
      <p:sp>
        <p:nvSpPr>
          <p:cNvPr id="439" name="Google Shape;439;p46"/>
          <p:cNvSpPr txBox="1"/>
          <p:nvPr/>
        </p:nvSpPr>
        <p:spPr>
          <a:xfrm>
            <a:off x="1447800" y="6148387"/>
            <a:ext cx="670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200"/>
              <a:buFont typeface="Century Schoolbook"/>
              <a:buNone/>
            </a:pPr>
            <a:r>
              <a:rPr b="0" i="0" lang="en-US" sz="1200" u="none">
                <a:solidFill>
                  <a:srgbClr val="7F7F7F"/>
                </a:solidFill>
                <a:latin typeface="Century Schoolbook"/>
                <a:ea typeface="Century Schoolbook"/>
                <a:cs typeface="Century Schoolbook"/>
                <a:sym typeface="Century Schoolbook"/>
              </a:rPr>
              <a:t>Page  7 - 18 A Guide for the Transportation of Preschoolers and Children with Disabilities for North Carolina Public Schools - June 2008</a:t>
            </a:r>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47"/>
          <p:cNvSpPr txBox="1"/>
          <p:nvPr>
            <p:ph type="title"/>
          </p:nvPr>
        </p:nvSpPr>
        <p:spPr>
          <a:xfrm>
            <a:off x="550862" y="9525"/>
            <a:ext cx="8042275" cy="7524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Wheelchair Integrity</a:t>
            </a:r>
            <a:endParaRPr/>
          </a:p>
        </p:txBody>
      </p:sp>
      <p:sp>
        <p:nvSpPr>
          <p:cNvPr id="445" name="Google Shape;445;p47"/>
          <p:cNvSpPr txBox="1"/>
          <p:nvPr>
            <p:ph idx="1" type="body"/>
          </p:nvPr>
        </p:nvSpPr>
        <p:spPr>
          <a:xfrm>
            <a:off x="381000" y="838200"/>
            <a:ext cx="8382000" cy="51514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If the wheelchair seat belt is broken or missing </a:t>
            </a:r>
            <a:endParaRPr/>
          </a:p>
          <a:p>
            <a:pPr indent="-228599" lvl="1" marL="557212" marR="0" rtl="0" algn="l">
              <a:lnSpc>
                <a:spcPct val="100000"/>
              </a:lnSpc>
              <a:spcBef>
                <a:spcPts val="400"/>
              </a:spcBef>
              <a:spcAft>
                <a:spcPts val="0"/>
              </a:spcAft>
              <a:buClr>
                <a:schemeClr val="accent1"/>
              </a:buClr>
              <a:buSzPts val="1900"/>
              <a:buFont typeface="Noto Sans Symbols"/>
              <a:buChar char="▪"/>
            </a:pPr>
            <a:r>
              <a:rPr b="0" i="0" lang="en-US" sz="2000" u="none" cap="none" strike="noStrike">
                <a:solidFill>
                  <a:srgbClr val="404040"/>
                </a:solidFill>
                <a:latin typeface="Cambria"/>
                <a:ea typeface="Cambria"/>
                <a:cs typeface="Cambria"/>
                <a:sym typeface="Cambria"/>
              </a:rPr>
              <a:t>- </a:t>
            </a:r>
            <a:r>
              <a:rPr b="1" i="0" lang="en-US" sz="2000" u="none" cap="none" strike="noStrike">
                <a:solidFill>
                  <a:srgbClr val="404040"/>
                </a:solidFill>
                <a:latin typeface="Cambria"/>
                <a:ea typeface="Cambria"/>
                <a:cs typeface="Cambria"/>
                <a:sym typeface="Cambria"/>
              </a:rPr>
              <a:t>student risks falling out of the wheelchair on the lift or  inside the bus.</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If Wheelchair insert (back support mechanism on certain chairs) is loose/unattached to the wheelchair</a:t>
            </a:r>
            <a:endParaRPr/>
          </a:p>
          <a:p>
            <a:pPr indent="-228599" lvl="1" marL="557212" marR="0" rtl="0" algn="l">
              <a:lnSpc>
                <a:spcPct val="10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 -  </a:t>
            </a:r>
            <a:r>
              <a:rPr b="1" i="0" lang="en-US" sz="2000" u="none" cap="none" strike="noStrike">
                <a:solidFill>
                  <a:srgbClr val="404040"/>
                </a:solidFill>
                <a:latin typeface="Cambria"/>
                <a:ea typeface="Cambria"/>
                <a:cs typeface="Cambria"/>
                <a:sym typeface="Cambria"/>
              </a:rPr>
              <a:t>student not fully restrained and may lunge forward at a sudden stop</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If a power wheelchair is malfunctioning in any way </a:t>
            </a:r>
            <a:endParaRPr/>
          </a:p>
          <a:p>
            <a:pPr indent="-228599" lvl="1" marL="557212" marR="0" rtl="0" algn="l">
              <a:lnSpc>
                <a:spcPct val="100000"/>
              </a:lnSpc>
              <a:spcBef>
                <a:spcPts val="400"/>
              </a:spcBef>
              <a:spcAft>
                <a:spcPts val="0"/>
              </a:spcAft>
              <a:buClr>
                <a:schemeClr val="accent1"/>
              </a:buClr>
              <a:buSzPts val="1900"/>
              <a:buFont typeface="Noto Sans Symbols"/>
              <a:buChar char="▪"/>
            </a:pPr>
            <a:r>
              <a:rPr b="0" i="0" lang="en-US" sz="2000" u="none" cap="none" strike="noStrike">
                <a:solidFill>
                  <a:srgbClr val="404040"/>
                </a:solidFill>
                <a:latin typeface="Cambria"/>
                <a:ea typeface="Cambria"/>
                <a:cs typeface="Cambria"/>
                <a:sym typeface="Cambria"/>
              </a:rPr>
              <a:t>- </a:t>
            </a:r>
            <a:r>
              <a:rPr b="1" i="0" lang="en-US" sz="2000" u="none" cap="none" strike="noStrike">
                <a:solidFill>
                  <a:srgbClr val="404040"/>
                </a:solidFill>
                <a:latin typeface="Cambria"/>
                <a:ea typeface="Cambria"/>
                <a:cs typeface="Cambria"/>
                <a:sym typeface="Cambria"/>
              </a:rPr>
              <a:t>could move unpredictably and cause harm to occupant or others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If Extra equipment, such as a respirator or oxygen tank, is not secured properly </a:t>
            </a:r>
            <a:endParaRPr/>
          </a:p>
          <a:p>
            <a:pPr indent="-228599" lvl="1" marL="557212" marR="0" rtl="0" algn="l">
              <a:lnSpc>
                <a:spcPct val="100000"/>
              </a:lnSpc>
              <a:spcBef>
                <a:spcPts val="440"/>
              </a:spcBef>
              <a:spcAft>
                <a:spcPts val="0"/>
              </a:spcAft>
              <a:buClr>
                <a:schemeClr val="accent1"/>
              </a:buClr>
              <a:buSzPts val="2090"/>
              <a:buFont typeface="Noto Sans Symbols"/>
              <a:buChar char="▪"/>
            </a:pPr>
            <a:r>
              <a:rPr b="1" i="0" lang="en-US" sz="2200" u="none" cap="none" strike="noStrike">
                <a:solidFill>
                  <a:srgbClr val="404040"/>
                </a:solidFill>
                <a:latin typeface="Cambria"/>
                <a:ea typeface="Cambria"/>
                <a:cs typeface="Cambria"/>
                <a:sym typeface="Cambria"/>
              </a:rPr>
              <a:t>- </a:t>
            </a:r>
            <a:r>
              <a:rPr b="1" i="0" lang="en-US" sz="2000" u="none" cap="none" strike="noStrike">
                <a:solidFill>
                  <a:srgbClr val="404040"/>
                </a:solidFill>
                <a:latin typeface="Cambria"/>
                <a:ea typeface="Cambria"/>
                <a:cs typeface="Cambria"/>
                <a:sym typeface="Cambria"/>
              </a:rPr>
              <a:t>may not function correctly or may fall off wheelchair (pressurized tanks could explode</a:t>
            </a:r>
            <a:endParaRPr/>
          </a:p>
        </p:txBody>
      </p:sp>
      <p:sp>
        <p:nvSpPr>
          <p:cNvPr id="446" name="Google Shape;446;p47"/>
          <p:cNvSpPr txBox="1"/>
          <p:nvPr/>
        </p:nvSpPr>
        <p:spPr>
          <a:xfrm>
            <a:off x="838200" y="6148387"/>
            <a:ext cx="7754937" cy="417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1200"/>
              <a:buFont typeface="Century Schoolbook"/>
              <a:buNone/>
            </a:pPr>
            <a:r>
              <a:rPr b="0" i="0" lang="en-US" sz="1200" u="none">
                <a:solidFill>
                  <a:srgbClr val="7F7F7F"/>
                </a:solidFill>
                <a:latin typeface="Century Schoolbook"/>
                <a:ea typeface="Century Schoolbook"/>
                <a:cs typeface="Century Schoolbook"/>
                <a:sym typeface="Century Schoolbook"/>
              </a:rPr>
              <a:t>A Guide for the Transportation of Preschoolers and Children with Disabilities for North Carolina Public Schools - June 2008 page 7-18</a:t>
            </a:r>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48"/>
          <p:cNvSpPr txBox="1"/>
          <p:nvPr>
            <p:ph type="title"/>
          </p:nvPr>
        </p:nvSpPr>
        <p:spPr>
          <a:xfrm>
            <a:off x="550862" y="152400"/>
            <a:ext cx="8042275" cy="121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Wheelchair Integrity</a:t>
            </a:r>
            <a:endParaRPr/>
          </a:p>
        </p:txBody>
      </p:sp>
      <p:sp>
        <p:nvSpPr>
          <p:cNvPr id="452" name="Google Shape;452;p48"/>
          <p:cNvSpPr txBox="1"/>
          <p:nvPr>
            <p:ph idx="1" type="body"/>
          </p:nvPr>
        </p:nvSpPr>
        <p:spPr>
          <a:xfrm>
            <a:off x="381000" y="1600200"/>
            <a:ext cx="8212137" cy="43894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If a student arrives to be transported to school in a broken wheelchair </a:t>
            </a:r>
            <a:endParaRPr/>
          </a:p>
          <a:p>
            <a:pPr indent="-228600" lvl="0" marL="228600" marR="0" rtl="0" algn="ctr">
              <a:lnSpc>
                <a:spcPct val="100000"/>
              </a:lnSpc>
              <a:spcBef>
                <a:spcPts val="960"/>
              </a:spcBef>
              <a:spcAft>
                <a:spcPts val="0"/>
              </a:spcAft>
              <a:buClr>
                <a:schemeClr val="accent1"/>
              </a:buClr>
              <a:buSzPts val="4560"/>
              <a:buFont typeface="Arial"/>
              <a:buNone/>
            </a:pPr>
            <a:r>
              <a:rPr b="1" i="0" lang="en-US" sz="4800" u="none">
                <a:solidFill>
                  <a:srgbClr val="FF0000"/>
                </a:solidFill>
                <a:latin typeface="Cambria"/>
                <a:ea typeface="Cambria"/>
                <a:cs typeface="Cambria"/>
                <a:sym typeface="Cambria"/>
              </a:rPr>
              <a:t> THIS IS A SAFETY ISSUE</a:t>
            </a:r>
            <a:endParaRPr/>
          </a:p>
          <a:p>
            <a:pPr indent="-228600" lvl="0" marL="228600" marR="0" rtl="0" algn="ctr">
              <a:lnSpc>
                <a:spcPct val="100000"/>
              </a:lnSpc>
              <a:spcBef>
                <a:spcPts val="480"/>
              </a:spcBef>
              <a:spcAft>
                <a:spcPts val="0"/>
              </a:spcAft>
              <a:buClr>
                <a:schemeClr val="accent1"/>
              </a:buClr>
              <a:buSzPts val="2280"/>
              <a:buFont typeface="Arial"/>
              <a:buNone/>
            </a:pPr>
            <a:r>
              <a:rPr b="1" i="0" lang="en-US" sz="2400" u="none">
                <a:solidFill>
                  <a:schemeClr val="dk1"/>
                </a:solidFill>
                <a:latin typeface="Cambria"/>
                <a:ea typeface="Cambria"/>
                <a:cs typeface="Cambria"/>
                <a:sym typeface="Cambria"/>
              </a:rPr>
              <a:t>Do not transport a student in a broken wheelchair</a:t>
            </a:r>
            <a:endParaRPr/>
          </a:p>
          <a:p>
            <a:pPr indent="-228600" lvl="0" marL="228600" marR="0" rtl="0" algn="ctr">
              <a:lnSpc>
                <a:spcPct val="100000"/>
              </a:lnSpc>
              <a:spcBef>
                <a:spcPts val="480"/>
              </a:spcBef>
              <a:spcAft>
                <a:spcPts val="0"/>
              </a:spcAft>
              <a:buClr>
                <a:schemeClr val="accent1"/>
              </a:buClr>
              <a:buSzPts val="2280"/>
              <a:buFont typeface="Arial"/>
              <a:buNone/>
            </a:pPr>
            <a:r>
              <a:t/>
            </a:r>
            <a:endParaRPr b="1" i="0" sz="2400" u="none">
              <a:solidFill>
                <a:schemeClr val="dk1"/>
              </a:solidFill>
              <a:latin typeface="Cambria"/>
              <a:ea typeface="Cambria"/>
              <a:cs typeface="Cambria"/>
              <a:sym typeface="Cambria"/>
            </a:endParaRPr>
          </a:p>
          <a:p>
            <a:pPr indent="-228600" lvl="0" marL="228600" marR="0" rtl="0" algn="ctr">
              <a:lnSpc>
                <a:spcPct val="100000"/>
              </a:lnSpc>
              <a:spcBef>
                <a:spcPts val="480"/>
              </a:spcBef>
              <a:spcAft>
                <a:spcPts val="0"/>
              </a:spcAft>
              <a:buClr>
                <a:schemeClr val="accent1"/>
              </a:buClr>
              <a:buSzPts val="2280"/>
              <a:buFont typeface="Arial"/>
              <a:buNone/>
            </a:pPr>
            <a:r>
              <a:rPr b="1" i="0" lang="en-US" sz="2400" u="none">
                <a:solidFill>
                  <a:schemeClr val="dk1"/>
                </a:solidFill>
                <a:latin typeface="Cambria"/>
                <a:ea typeface="Cambria"/>
                <a:cs typeface="Cambria"/>
                <a:sym typeface="Cambria"/>
              </a:rPr>
              <a:t>Do not place a student in a broken wheelchair on the lift</a:t>
            </a:r>
            <a:r>
              <a:rPr b="0" i="0" lang="en-US" sz="2400" u="none">
                <a:solidFill>
                  <a:schemeClr val="dk1"/>
                </a:solidFill>
                <a:latin typeface="Cambria"/>
                <a:ea typeface="Cambria"/>
                <a:cs typeface="Cambria"/>
                <a:sym typeface="Cambria"/>
              </a:rPr>
              <a:t>.</a:t>
            </a:r>
            <a:endParaRPr/>
          </a:p>
          <a:p>
            <a:pPr indent="-228600" lvl="0" marL="228600" marR="0" rtl="0" algn="ctr">
              <a:lnSpc>
                <a:spcPct val="100000"/>
              </a:lnSpc>
              <a:spcBef>
                <a:spcPts val="480"/>
              </a:spcBef>
              <a:spcAft>
                <a:spcPts val="0"/>
              </a:spcAft>
              <a:buClr>
                <a:schemeClr val="accent1"/>
              </a:buClr>
              <a:buSzPts val="2280"/>
              <a:buFont typeface="Arial"/>
              <a:buNone/>
            </a:pPr>
            <a:r>
              <a:t/>
            </a:r>
            <a:endParaRPr b="0" i="0" sz="2400" u="none">
              <a:solidFill>
                <a:schemeClr val="dk1"/>
              </a:solidFill>
              <a:latin typeface="Cambria"/>
              <a:ea typeface="Cambria"/>
              <a:cs typeface="Cambria"/>
              <a:sym typeface="Cambria"/>
            </a:endParaRPr>
          </a:p>
          <a:p>
            <a:pPr indent="-228600" lvl="0" marL="228600" marR="0" rtl="0" algn="ctr">
              <a:lnSpc>
                <a:spcPct val="100000"/>
              </a:lnSpc>
              <a:spcBef>
                <a:spcPts val="560"/>
              </a:spcBef>
              <a:spcAft>
                <a:spcPts val="0"/>
              </a:spcAft>
              <a:buClr>
                <a:schemeClr val="accent1"/>
              </a:buClr>
              <a:buSzPts val="2660"/>
              <a:buFont typeface="Arial"/>
              <a:buNone/>
            </a:pPr>
            <a:r>
              <a:rPr b="1" i="1" lang="en-US" sz="2800" u="none">
                <a:solidFill>
                  <a:srgbClr val="002060"/>
                </a:solidFill>
                <a:latin typeface="Cambria"/>
                <a:ea typeface="Cambria"/>
                <a:cs typeface="Cambria"/>
                <a:sym typeface="Cambria"/>
              </a:rPr>
              <a:t>So what should one do when a student arrives to be transported to school in a broken wheelchair??? </a:t>
            </a:r>
            <a:endParaRPr b="1" i="1" sz="2800" u="none">
              <a:solidFill>
                <a:srgbClr val="002060"/>
              </a:solidFill>
              <a:latin typeface="Cambria"/>
              <a:ea typeface="Cambria"/>
              <a:cs typeface="Cambria"/>
              <a:sym typeface="Cambria"/>
            </a:endParaRPr>
          </a:p>
          <a:p>
            <a:pPr indent="-228600" lvl="0" marL="228600" marR="0" rtl="0" algn="ctr">
              <a:lnSpc>
                <a:spcPct val="100000"/>
              </a:lnSpc>
              <a:spcBef>
                <a:spcPts val="560"/>
              </a:spcBef>
              <a:spcAft>
                <a:spcPts val="0"/>
              </a:spcAft>
              <a:buClr>
                <a:schemeClr val="accent1"/>
              </a:buClr>
              <a:buSzPts val="2660"/>
              <a:buFont typeface="Arial"/>
              <a:buNone/>
            </a:pPr>
            <a:r>
              <a:t/>
            </a:r>
            <a:endParaRPr b="0" i="0" sz="2800" u="none">
              <a:solidFill>
                <a:schemeClr val="dk1"/>
              </a:solidFill>
              <a:latin typeface="Cambria"/>
              <a:ea typeface="Cambria"/>
              <a:cs typeface="Cambria"/>
              <a:sym typeface="Cambria"/>
            </a:endParaRPr>
          </a:p>
          <a:p>
            <a:pPr indent="-228600" lvl="0" marL="228600" marR="0" rtl="0" algn="ctr">
              <a:lnSpc>
                <a:spcPct val="100000"/>
              </a:lnSpc>
              <a:spcBef>
                <a:spcPts val="480"/>
              </a:spcBef>
              <a:spcAft>
                <a:spcPts val="0"/>
              </a:spcAft>
              <a:buClr>
                <a:schemeClr val="accent1"/>
              </a:buClr>
              <a:buSzPts val="2280"/>
              <a:buFont typeface="Arial"/>
              <a:buNone/>
            </a:pPr>
            <a:r>
              <a:rPr b="1" i="0" lang="en-US" sz="2400" u="none">
                <a:solidFill>
                  <a:srgbClr val="FF0000"/>
                </a:solidFill>
                <a:latin typeface="Cambria"/>
                <a:ea typeface="Cambria"/>
                <a:cs typeface="Cambria"/>
                <a:sym typeface="Cambria"/>
              </a:rPr>
              <a:t> </a:t>
            </a:r>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49"/>
          <p:cNvSpPr txBox="1"/>
          <p:nvPr>
            <p:ph type="title"/>
          </p:nvPr>
        </p:nvSpPr>
        <p:spPr>
          <a:xfrm>
            <a:off x="550862" y="0"/>
            <a:ext cx="8042275"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Eater"/>
              <a:buNone/>
            </a:pPr>
            <a:r>
              <a:rPr b="0" i="0" lang="en-US" sz="4800" u="none">
                <a:solidFill>
                  <a:srgbClr val="262626"/>
                </a:solidFill>
                <a:latin typeface="Eater"/>
                <a:ea typeface="Eater"/>
                <a:cs typeface="Eater"/>
                <a:sym typeface="Eater"/>
              </a:rPr>
              <a:t>REMAIN CALM </a:t>
            </a:r>
            <a:r>
              <a:rPr b="0" i="0" lang="en-US" sz="4800" u="none">
                <a:solidFill>
                  <a:srgbClr val="262626"/>
                </a:solidFill>
                <a:latin typeface="Cambria"/>
                <a:ea typeface="Cambria"/>
                <a:cs typeface="Cambria"/>
                <a:sym typeface="Cambria"/>
              </a:rPr>
              <a:t>☺</a:t>
            </a:r>
            <a:endParaRPr/>
          </a:p>
        </p:txBody>
      </p:sp>
      <p:sp>
        <p:nvSpPr>
          <p:cNvPr id="458" name="Google Shape;458;p49"/>
          <p:cNvSpPr txBox="1"/>
          <p:nvPr>
            <p:ph idx="1" type="body"/>
          </p:nvPr>
        </p:nvSpPr>
        <p:spPr>
          <a:xfrm>
            <a:off x="838200" y="762000"/>
            <a:ext cx="7467600" cy="5791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Alert caregiver to your concerns for child safety.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Briefly explain NC guidelines for wheelchair integrity and safety on school bus.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Contact Bus garage ASAP if a wheelchair needs repairs!!!</a:t>
            </a:r>
            <a:endParaRPr b="0" i="0" sz="2400" u="none">
              <a:solidFill>
                <a:srgbClr val="404040"/>
              </a:solidFill>
              <a:latin typeface="Cambria"/>
              <a:ea typeface="Cambria"/>
              <a:cs typeface="Cambria"/>
              <a:sym typeface="Cambria"/>
            </a:endParaRPr>
          </a:p>
          <a:p>
            <a:pPr indent="-228599" lvl="1" marL="557212" marR="0" rtl="0" algn="l">
              <a:lnSpc>
                <a:spcPct val="10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A member of the PT department will be available ASAP to help resolve the issue.</a:t>
            </a:r>
            <a:endParaRPr/>
          </a:p>
          <a:p>
            <a:pPr indent="-228599" lvl="1" marL="557212" marR="0" rtl="0" algn="l">
              <a:lnSpc>
                <a:spcPct val="100000"/>
              </a:lnSpc>
              <a:spcBef>
                <a:spcPts val="440"/>
              </a:spcBef>
              <a:spcAft>
                <a:spcPts val="0"/>
              </a:spcAft>
              <a:buClr>
                <a:schemeClr val="accent1"/>
              </a:buClr>
              <a:buSzPts val="2090"/>
              <a:buFont typeface="Noto Sans Symbols"/>
              <a:buChar char="▪"/>
            </a:pPr>
            <a:r>
              <a:rPr b="0" i="0" lang="en-US" sz="2200" u="none" cap="none" strike="noStrike">
                <a:solidFill>
                  <a:srgbClr val="404040"/>
                </a:solidFill>
                <a:latin typeface="Cambria"/>
                <a:ea typeface="Cambria"/>
                <a:cs typeface="Cambria"/>
                <a:sym typeface="Cambria"/>
              </a:rPr>
              <a:t>Wheelchairs must be functioning properly in order to keep students safe during school and transportation.</a:t>
            </a:r>
            <a:endParaRPr/>
          </a:p>
          <a:p>
            <a:pPr indent="-228599" lvl="1" marL="557212" marR="0" rtl="0" algn="l">
              <a:lnSpc>
                <a:spcPct val="100000"/>
              </a:lnSpc>
              <a:spcBef>
                <a:spcPts val="440"/>
              </a:spcBef>
              <a:spcAft>
                <a:spcPts val="0"/>
              </a:spcAft>
              <a:buClr>
                <a:schemeClr val="accent1"/>
              </a:buClr>
              <a:buSzPts val="2090"/>
              <a:buFont typeface="Arial"/>
              <a:buNone/>
            </a:pPr>
            <a:r>
              <a:t/>
            </a:r>
            <a:endParaRPr b="0" i="0" sz="2200" u="none" cap="none" strike="noStrike">
              <a:solidFill>
                <a:srgbClr val="404040"/>
              </a:solidFill>
              <a:latin typeface="Cambria"/>
              <a:ea typeface="Cambria"/>
              <a:cs typeface="Cambria"/>
              <a:sym typeface="Cambria"/>
            </a:endParaRPr>
          </a:p>
          <a:p>
            <a:pPr indent="-228600" lvl="0" marL="228600" marR="0" rtl="0" algn="ctr">
              <a:lnSpc>
                <a:spcPct val="100000"/>
              </a:lnSpc>
              <a:spcBef>
                <a:spcPts val="560"/>
              </a:spcBef>
              <a:spcAft>
                <a:spcPts val="0"/>
              </a:spcAft>
              <a:buClr>
                <a:schemeClr val="accent1"/>
              </a:buClr>
              <a:buSzPts val="2660"/>
              <a:buFont typeface="Arial"/>
              <a:buNone/>
            </a:pPr>
            <a:r>
              <a:rPr b="1" i="0" lang="en-US" sz="2800" u="none">
                <a:solidFill>
                  <a:srgbClr val="FF0000"/>
                </a:solidFill>
                <a:latin typeface="Cambria"/>
                <a:ea typeface="Cambria"/>
                <a:cs typeface="Cambria"/>
                <a:sym typeface="Cambria"/>
              </a:rPr>
              <a:t>REMEMBER!</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Wheelchairs must be functioning properly in order to keep students safe during school and transportation.</a:t>
            </a:r>
            <a:endParaRPr/>
          </a:p>
          <a:p>
            <a:pPr indent="-22860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An Educational Voyage!" id="150" name="Google Shape;150;p5"/>
          <p:cNvPicPr preferRelativeResize="0"/>
          <p:nvPr/>
        </p:nvPicPr>
        <p:blipFill rotWithShape="1">
          <a:blip r:embed="rId3">
            <a:alphaModFix/>
          </a:blip>
          <a:srcRect b="0" l="0" r="0" t="0"/>
          <a:stretch/>
        </p:blipFill>
        <p:spPr>
          <a:xfrm>
            <a:off x="4308475" y="1123950"/>
            <a:ext cx="3879850" cy="3155950"/>
          </a:xfrm>
          <a:prstGeom prst="rect">
            <a:avLst/>
          </a:prstGeom>
          <a:noFill/>
          <a:ln>
            <a:noFill/>
          </a:ln>
        </p:spPr>
      </p:pic>
      <p:sp>
        <p:nvSpPr>
          <p:cNvPr id="151" name="Google Shape;151;p5"/>
          <p:cNvSpPr txBox="1"/>
          <p:nvPr>
            <p:ph type="title"/>
          </p:nvPr>
        </p:nvSpPr>
        <p:spPr>
          <a:xfrm>
            <a:off x="381000" y="-68262"/>
            <a:ext cx="8042275" cy="9588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600"/>
              <a:buFont typeface="Cambria"/>
              <a:buNone/>
            </a:pPr>
            <a:r>
              <a:rPr b="0" i="0" lang="en-US" sz="3600" u="none">
                <a:solidFill>
                  <a:srgbClr val="262626"/>
                </a:solidFill>
                <a:latin typeface="Cambria"/>
                <a:ea typeface="Cambria"/>
                <a:cs typeface="Cambria"/>
                <a:sym typeface="Cambria"/>
              </a:rPr>
              <a:t>Reasons for Emergenc</a:t>
            </a:r>
            <a:r>
              <a:rPr lang="en-US" sz="3600"/>
              <a:t>y</a:t>
            </a:r>
            <a:r>
              <a:rPr b="0" i="0" lang="en-US" sz="3600" u="none">
                <a:solidFill>
                  <a:srgbClr val="262626"/>
                </a:solidFill>
                <a:latin typeface="Cambria"/>
                <a:ea typeface="Cambria"/>
                <a:cs typeface="Cambria"/>
                <a:sym typeface="Cambria"/>
              </a:rPr>
              <a:t> Evacuation</a:t>
            </a:r>
            <a:endParaRPr/>
          </a:p>
        </p:txBody>
      </p:sp>
      <p:sp>
        <p:nvSpPr>
          <p:cNvPr id="152" name="Google Shape;152;p5"/>
          <p:cNvSpPr txBox="1"/>
          <p:nvPr>
            <p:ph idx="1" type="body"/>
          </p:nvPr>
        </p:nvSpPr>
        <p:spPr>
          <a:xfrm>
            <a:off x="258762" y="1117600"/>
            <a:ext cx="8286750" cy="48466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660"/>
              <a:buFont typeface="Noto Sans Symbols"/>
              <a:buChar char="❑"/>
            </a:pPr>
            <a:r>
              <a:rPr b="0" i="0" lang="en-US" sz="2800" u="none">
                <a:solidFill>
                  <a:schemeClr val="dk1"/>
                </a:solidFill>
                <a:latin typeface="Cambria"/>
                <a:ea typeface="Cambria"/>
                <a:cs typeface="Cambria"/>
                <a:sym typeface="Cambria"/>
              </a:rPr>
              <a:t>Unsafe position when the bus is stopped because of </a:t>
            </a:r>
            <a:endParaRPr/>
          </a:p>
          <a:p>
            <a:pPr indent="-228598" lvl="1" marL="557212" marR="0" rtl="0" algn="l">
              <a:lnSpc>
                <a:spcPct val="100000"/>
              </a:lnSpc>
              <a:spcBef>
                <a:spcPts val="560"/>
              </a:spcBef>
              <a:spcAft>
                <a:spcPts val="0"/>
              </a:spcAft>
              <a:buClr>
                <a:schemeClr val="accent1"/>
              </a:buClr>
              <a:buSzPts val="2660"/>
              <a:buFont typeface="Arial"/>
              <a:buChar char="0"/>
            </a:pPr>
            <a:r>
              <a:rPr b="0" i="0" lang="en-US" sz="2800" u="none" cap="none" strike="noStrike">
                <a:solidFill>
                  <a:schemeClr val="dk1"/>
                </a:solidFill>
                <a:latin typeface="Cambria"/>
                <a:ea typeface="Cambria"/>
                <a:cs typeface="Cambria"/>
                <a:sym typeface="Cambria"/>
              </a:rPr>
              <a:t>an accident</a:t>
            </a:r>
            <a:endParaRPr/>
          </a:p>
          <a:p>
            <a:pPr indent="-228598" lvl="1" marL="557212" marR="0" rtl="0" algn="l">
              <a:lnSpc>
                <a:spcPct val="100000"/>
              </a:lnSpc>
              <a:spcBef>
                <a:spcPts val="560"/>
              </a:spcBef>
              <a:spcAft>
                <a:spcPts val="0"/>
              </a:spcAft>
              <a:buClr>
                <a:schemeClr val="accent1"/>
              </a:buClr>
              <a:buSzPts val="2660"/>
              <a:buFont typeface="Arial"/>
              <a:buChar char="0"/>
            </a:pPr>
            <a:r>
              <a:rPr b="0" i="0" lang="en-US" sz="2800" u="none" cap="none" strike="noStrike">
                <a:solidFill>
                  <a:schemeClr val="dk1"/>
                </a:solidFill>
                <a:latin typeface="Cambria"/>
                <a:ea typeface="Cambria"/>
                <a:cs typeface="Cambria"/>
                <a:sym typeface="Cambria"/>
              </a:rPr>
              <a:t> mechanical failure</a:t>
            </a:r>
            <a:endParaRPr/>
          </a:p>
          <a:p>
            <a:pPr indent="-228598" lvl="1" marL="557212" marR="0" rtl="0" algn="l">
              <a:lnSpc>
                <a:spcPct val="100000"/>
              </a:lnSpc>
              <a:spcBef>
                <a:spcPts val="560"/>
              </a:spcBef>
              <a:spcAft>
                <a:spcPts val="0"/>
              </a:spcAft>
              <a:buClr>
                <a:schemeClr val="accent1"/>
              </a:buClr>
              <a:buSzPts val="2660"/>
              <a:buFont typeface="Arial"/>
              <a:buChar char="0"/>
            </a:pPr>
            <a:r>
              <a:rPr b="0" i="0" lang="en-US" sz="2800" u="none" cap="none" strike="noStrike">
                <a:solidFill>
                  <a:schemeClr val="dk1"/>
                </a:solidFill>
                <a:latin typeface="Cambria"/>
                <a:ea typeface="Cambria"/>
                <a:cs typeface="Cambria"/>
                <a:sym typeface="Cambria"/>
              </a:rPr>
              <a:t> road conditions</a:t>
            </a:r>
            <a:endParaRPr/>
          </a:p>
          <a:p>
            <a:pPr indent="-228598" lvl="1" marL="557212" marR="0" rtl="0" algn="l">
              <a:lnSpc>
                <a:spcPct val="100000"/>
              </a:lnSpc>
              <a:spcBef>
                <a:spcPts val="560"/>
              </a:spcBef>
              <a:spcAft>
                <a:spcPts val="0"/>
              </a:spcAft>
              <a:buClr>
                <a:schemeClr val="accent1"/>
              </a:buClr>
              <a:buSzPts val="2660"/>
              <a:buFont typeface="Arial"/>
              <a:buChar char="0"/>
            </a:pPr>
            <a:r>
              <a:rPr b="0" i="0" lang="en-US" sz="2800" u="none" cap="none" strike="noStrike">
                <a:solidFill>
                  <a:schemeClr val="dk1"/>
                </a:solidFill>
                <a:latin typeface="Cambria"/>
                <a:ea typeface="Cambria"/>
                <a:cs typeface="Cambria"/>
                <a:sym typeface="Cambria"/>
              </a:rPr>
              <a:t>human failure</a:t>
            </a:r>
            <a:endParaRPr/>
          </a:p>
          <a:p>
            <a:pPr indent="-59688" lvl="1" marL="557212" marR="0" rtl="0" algn="l">
              <a:lnSpc>
                <a:spcPct val="100000"/>
              </a:lnSpc>
              <a:spcBef>
                <a:spcPts val="560"/>
              </a:spcBef>
              <a:spcAft>
                <a:spcPts val="0"/>
              </a:spcAft>
              <a:buClr>
                <a:schemeClr val="accent1"/>
              </a:buClr>
              <a:buSzPts val="2660"/>
              <a:buFont typeface="Arial"/>
              <a:buNone/>
            </a:pPr>
            <a:r>
              <a:t/>
            </a:r>
            <a:endParaRPr b="0" i="0" sz="2800" u="none" cap="none" strike="noStrike">
              <a:solidFill>
                <a:schemeClr val="dk1"/>
              </a:solidFill>
              <a:latin typeface="Cambria"/>
              <a:ea typeface="Cambria"/>
              <a:cs typeface="Cambria"/>
              <a:sym typeface="Cambria"/>
            </a:endParaRPr>
          </a:p>
          <a:p>
            <a:pPr indent="-228600" lvl="0" marL="228600" marR="0" rtl="0" algn="l">
              <a:lnSpc>
                <a:spcPct val="100000"/>
              </a:lnSpc>
              <a:spcBef>
                <a:spcPts val="560"/>
              </a:spcBef>
              <a:spcAft>
                <a:spcPts val="0"/>
              </a:spcAft>
              <a:buClr>
                <a:schemeClr val="accent1"/>
              </a:buClr>
              <a:buSzPts val="2660"/>
              <a:buFont typeface="Noto Sans Symbols"/>
              <a:buChar char="❑"/>
            </a:pPr>
            <a:r>
              <a:rPr b="0" i="0" lang="en-US" sz="2800" u="none">
                <a:solidFill>
                  <a:schemeClr val="dk1"/>
                </a:solidFill>
                <a:latin typeface="Cambria"/>
                <a:ea typeface="Cambria"/>
                <a:cs typeface="Cambria"/>
                <a:sym typeface="Cambria"/>
              </a:rPr>
              <a:t> the driver must determine immediately whether it is safer for students to remain in or to evacuate the bus</a:t>
            </a:r>
            <a:r>
              <a:rPr b="0" i="0" lang="en-US" sz="2800" u="none">
                <a:solidFill>
                  <a:srgbClr val="404040"/>
                </a:solidFill>
                <a:latin typeface="Cambria"/>
                <a:ea typeface="Cambria"/>
                <a:cs typeface="Cambria"/>
                <a:sym typeface="Cambria"/>
              </a:rPr>
              <a:t>.   </a:t>
            </a:r>
            <a:endParaRPr/>
          </a:p>
        </p:txBody>
      </p:sp>
      <p:sp>
        <p:nvSpPr>
          <p:cNvPr id="153" name="Google Shape;153;p5"/>
          <p:cNvSpPr txBox="1"/>
          <p:nvPr/>
        </p:nvSpPr>
        <p:spPr>
          <a:xfrm>
            <a:off x="2514600" y="6151562"/>
            <a:ext cx="3733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mbria"/>
              <a:buNone/>
            </a:pPr>
            <a:r>
              <a:rPr b="1" i="0" lang="en-US" sz="1400" u="none">
                <a:solidFill>
                  <a:schemeClr val="dk1"/>
                </a:solidFill>
                <a:latin typeface="Cambria"/>
                <a:ea typeface="Cambria"/>
                <a:cs typeface="Cambria"/>
                <a:sym typeface="Cambria"/>
              </a:rPr>
              <a:t>RCS Children with Special Needs and the School Bus handbook page 9-10</a:t>
            </a:r>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50"/>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000"/>
              <a:buFont typeface="Cambria"/>
              <a:buNone/>
            </a:pPr>
            <a:r>
              <a:rPr b="0" i="0" lang="en-US" sz="4000" u="none">
                <a:solidFill>
                  <a:srgbClr val="262626"/>
                </a:solidFill>
                <a:latin typeface="Cambria"/>
                <a:ea typeface="Cambria"/>
                <a:cs typeface="Cambria"/>
                <a:sym typeface="Cambria"/>
              </a:rPr>
              <a:t>WHEELCHAIR MODIFICATION/ADJUSTMENTS</a:t>
            </a:r>
            <a:endParaRPr/>
          </a:p>
        </p:txBody>
      </p:sp>
      <p:sp>
        <p:nvSpPr>
          <p:cNvPr id="464" name="Google Shape;464;p50"/>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DO NOT ADJUST WHEELCHAIR POSTURAL SUPPORTS </a:t>
            </a:r>
            <a:r>
              <a:rPr b="1" i="0" lang="en-US" sz="3600" u="none">
                <a:solidFill>
                  <a:srgbClr val="FF0000"/>
                </a:solidFill>
                <a:latin typeface="Cambria"/>
                <a:ea typeface="Cambria"/>
                <a:cs typeface="Cambria"/>
                <a:sym typeface="Cambria"/>
              </a:rPr>
              <a:t>AT THE FRAME </a:t>
            </a:r>
            <a:r>
              <a:rPr b="0" i="0" lang="en-US" sz="2400" u="none">
                <a:solidFill>
                  <a:srgbClr val="404040"/>
                </a:solidFill>
                <a:latin typeface="Cambria"/>
                <a:ea typeface="Cambria"/>
                <a:cs typeface="Cambria"/>
                <a:sym typeface="Cambria"/>
              </a:rPr>
              <a:t>OF THE WHEELCHAIR FOR ANY REASON (seatbelt or chest harness)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Do not use tools to fix or adjust wheelchair.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NOTIFY YOUR CONTACT AT THE BUS GARAGE IF THERE ARE CONCERNS.  They will contact the Physical Therapy department who will work to resolve wheelchair concerns ASAP. </a:t>
            </a:r>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1"/>
          <p:cNvSpPr txBox="1"/>
          <p:nvPr>
            <p:ph type="title"/>
          </p:nvPr>
        </p:nvSpPr>
        <p:spPr>
          <a:xfrm>
            <a:off x="550862" y="0"/>
            <a:ext cx="8042275"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Tightening Seatbelt </a:t>
            </a:r>
            <a:endParaRPr/>
          </a:p>
        </p:txBody>
      </p:sp>
      <p:sp>
        <p:nvSpPr>
          <p:cNvPr id="470" name="Google Shape;470;p51"/>
          <p:cNvSpPr txBox="1"/>
          <p:nvPr>
            <p:ph idx="1" type="body"/>
          </p:nvPr>
        </p:nvSpPr>
        <p:spPr>
          <a:xfrm>
            <a:off x="304800" y="1066800"/>
            <a:ext cx="4648200" cy="5334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660"/>
              <a:buFont typeface="Arial"/>
              <a:buChar char="0"/>
            </a:pPr>
            <a:r>
              <a:rPr b="0" i="0" lang="en-US" sz="2800" u="none">
                <a:solidFill>
                  <a:srgbClr val="404040"/>
                </a:solidFill>
                <a:latin typeface="Cambria"/>
                <a:ea typeface="Cambria"/>
                <a:cs typeface="Cambria"/>
                <a:sym typeface="Cambria"/>
              </a:rPr>
              <a:t>If the seatbelt loosens please pull straps or D rings (depending on style of belt) to tighten.</a:t>
            </a:r>
            <a:endParaRPr/>
          </a:p>
          <a:p>
            <a:pPr indent="-228600" lvl="0" marL="228600" marR="0" rtl="0" algn="l">
              <a:lnSpc>
                <a:spcPct val="100000"/>
              </a:lnSpc>
              <a:spcBef>
                <a:spcPts val="560"/>
              </a:spcBef>
              <a:spcAft>
                <a:spcPts val="0"/>
              </a:spcAft>
              <a:buClr>
                <a:schemeClr val="accent1"/>
              </a:buClr>
              <a:buSzPts val="2660"/>
              <a:buFont typeface="Arial"/>
              <a:buChar char="0"/>
            </a:pPr>
            <a:r>
              <a:rPr b="0" i="0" lang="en-US" sz="2800" u="none">
                <a:solidFill>
                  <a:srgbClr val="404040"/>
                </a:solidFill>
                <a:latin typeface="Cambria"/>
                <a:ea typeface="Cambria"/>
                <a:cs typeface="Cambria"/>
                <a:sym typeface="Cambria"/>
              </a:rPr>
              <a:t>The belt should fit snugly against student’s body</a:t>
            </a:r>
            <a:endParaRPr/>
          </a:p>
          <a:p>
            <a:pPr indent="-59689" lvl="0" marL="228600" marR="0" rtl="0" algn="l">
              <a:lnSpc>
                <a:spcPct val="100000"/>
              </a:lnSpc>
              <a:spcBef>
                <a:spcPts val="560"/>
              </a:spcBef>
              <a:spcAft>
                <a:spcPts val="0"/>
              </a:spcAft>
              <a:buClr>
                <a:schemeClr val="accent1"/>
              </a:buClr>
              <a:buSzPts val="2660"/>
              <a:buFont typeface="Arial"/>
              <a:buNone/>
            </a:pPr>
            <a:r>
              <a:t/>
            </a:r>
            <a:endParaRPr b="0" i="0" sz="2800" u="none">
              <a:solidFill>
                <a:srgbClr val="404040"/>
              </a:solidFill>
              <a:latin typeface="Cambria"/>
              <a:ea typeface="Cambria"/>
              <a:cs typeface="Cambria"/>
              <a:sym typeface="Cambria"/>
            </a:endParaRPr>
          </a:p>
          <a:p>
            <a:pPr indent="-228600" lvl="0" marL="228600" marR="0" rtl="0" algn="l">
              <a:lnSpc>
                <a:spcPct val="100000"/>
              </a:lnSpc>
              <a:spcBef>
                <a:spcPts val="560"/>
              </a:spcBef>
              <a:spcAft>
                <a:spcPts val="0"/>
              </a:spcAft>
              <a:buClr>
                <a:schemeClr val="accent1"/>
              </a:buClr>
              <a:buSzPts val="2660"/>
              <a:buFont typeface="Arial"/>
              <a:buChar char="0"/>
            </a:pPr>
            <a:r>
              <a:rPr b="0" i="0" lang="en-US" sz="2800" u="none">
                <a:solidFill>
                  <a:srgbClr val="404040"/>
                </a:solidFill>
                <a:latin typeface="Cambria"/>
                <a:ea typeface="Cambria"/>
                <a:cs typeface="Cambria"/>
                <a:sym typeface="Cambria"/>
              </a:rPr>
              <a:t>If the seatbelt comes loose from the frame please contact the bus garage. </a:t>
            </a:r>
            <a:endParaRPr/>
          </a:p>
        </p:txBody>
      </p:sp>
      <p:pic>
        <p:nvPicPr>
          <p:cNvPr id="471" name="Google Shape;471;p51"/>
          <p:cNvPicPr preferRelativeResize="0"/>
          <p:nvPr/>
        </p:nvPicPr>
        <p:blipFill rotWithShape="1">
          <a:blip r:embed="rId4">
            <a:alphaModFix/>
          </a:blip>
          <a:srcRect b="0" l="0" r="0" t="0"/>
          <a:stretch/>
        </p:blipFill>
        <p:spPr>
          <a:xfrm>
            <a:off x="5105400" y="2057400"/>
            <a:ext cx="3746500" cy="3176587"/>
          </a:xfrm>
          <a:prstGeom prst="rect">
            <a:avLst/>
          </a:prstGeom>
          <a:noFill/>
          <a:ln>
            <a:noFill/>
          </a:ln>
        </p:spPr>
      </p:pic>
      <p:sp>
        <p:nvSpPr>
          <p:cNvPr id="472" name="Google Shape;472;p51"/>
          <p:cNvSpPr/>
          <p:nvPr/>
        </p:nvSpPr>
        <p:spPr>
          <a:xfrm>
            <a:off x="5257800" y="3729037"/>
            <a:ext cx="1295400" cy="508000"/>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46000" y="135000"/>
                </a:lnTo>
              </a:path>
            </a:pathLst>
          </a:custGeom>
          <a:solidFill>
            <a:schemeClr val="accent1"/>
          </a:solidFill>
          <a:ln cap="flat" cmpd="sng" w="19050">
            <a:solidFill>
              <a:srgbClr val="7320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a:solidFill>
                  <a:srgbClr val="FFFFFF"/>
                </a:solidFill>
                <a:latin typeface="Cambria"/>
                <a:ea typeface="Cambria"/>
                <a:cs typeface="Cambria"/>
                <a:sym typeface="Cambria"/>
              </a:rPr>
              <a:t>Tighten at buckle</a:t>
            </a:r>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2"/>
          <p:cNvSpPr txBox="1"/>
          <p:nvPr>
            <p:ph type="title"/>
          </p:nvPr>
        </p:nvSpPr>
        <p:spPr>
          <a:xfrm>
            <a:off x="533400" y="936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Tightening Chest Harness</a:t>
            </a:r>
            <a:endParaRPr/>
          </a:p>
        </p:txBody>
      </p:sp>
      <p:sp>
        <p:nvSpPr>
          <p:cNvPr id="478" name="Google Shape;478;p52"/>
          <p:cNvSpPr txBox="1"/>
          <p:nvPr>
            <p:ph idx="1" type="body"/>
          </p:nvPr>
        </p:nvSpPr>
        <p:spPr>
          <a:xfrm>
            <a:off x="304800" y="1524000"/>
            <a:ext cx="5270500" cy="502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FIRST: adjust-Pull the bottom straps/D rings first</a:t>
            </a:r>
            <a:endParaRPr/>
          </a:p>
          <a:p>
            <a:pPr indent="-144780" lvl="0" marL="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This keeps the harness from being drawn up toward the airway/neck which could restrict the student’s respiration.</a:t>
            </a:r>
            <a:endParaRPr/>
          </a:p>
          <a:p>
            <a:pPr indent="-144780" lvl="0" marL="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THEN tighten the straps at the top if needed.</a:t>
            </a:r>
            <a:endParaRPr/>
          </a:p>
          <a:p>
            <a:pPr indent="-144780" lvl="0" marL="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The harness should fit against students body with enough room for your open hand to slide comfortably between harness and student’s body</a:t>
            </a:r>
            <a:r>
              <a:rPr b="0" i="0" lang="en-US" sz="2000" u="none">
                <a:solidFill>
                  <a:srgbClr val="404040"/>
                </a:solidFill>
                <a:latin typeface="Cambria"/>
                <a:ea typeface="Cambria"/>
                <a:cs typeface="Cambria"/>
                <a:sym typeface="Cambria"/>
              </a:rPr>
              <a:t>.</a:t>
            </a:r>
            <a:endParaRPr/>
          </a:p>
        </p:txBody>
      </p:sp>
      <p:pic>
        <p:nvPicPr>
          <p:cNvPr id="479" name="Google Shape;479;p52"/>
          <p:cNvPicPr preferRelativeResize="0"/>
          <p:nvPr/>
        </p:nvPicPr>
        <p:blipFill rotWithShape="1">
          <a:blip r:embed="rId3">
            <a:alphaModFix/>
          </a:blip>
          <a:srcRect b="0" l="0" r="0" t="0"/>
          <a:stretch/>
        </p:blipFill>
        <p:spPr>
          <a:xfrm>
            <a:off x="5575300" y="1524000"/>
            <a:ext cx="3492500" cy="4191000"/>
          </a:xfrm>
          <a:prstGeom prst="rect">
            <a:avLst/>
          </a:prstGeom>
          <a:noFill/>
          <a:ln>
            <a:noFill/>
          </a:ln>
        </p:spPr>
      </p:pic>
      <p:sp>
        <p:nvSpPr>
          <p:cNvPr id="480" name="Google Shape;480;p52"/>
          <p:cNvSpPr/>
          <p:nvPr/>
        </p:nvSpPr>
        <p:spPr>
          <a:xfrm flipH="1" rot="1320000">
            <a:off x="5715000" y="5029200"/>
            <a:ext cx="474662" cy="427037"/>
          </a:xfrm>
          <a:prstGeom prst="leftArrow">
            <a:avLst>
              <a:gd fmla="val 9703" name="adj1"/>
              <a:gd fmla="val 50000" name="adj2"/>
            </a:avLst>
          </a:prstGeom>
          <a:solidFill>
            <a:schemeClr val="accent1"/>
          </a:solidFill>
          <a:ln cap="flat" cmpd="sng" w="19050">
            <a:solidFill>
              <a:srgbClr val="7320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p52"/>
          <p:cNvSpPr/>
          <p:nvPr/>
        </p:nvSpPr>
        <p:spPr>
          <a:xfrm flipH="1" rot="7620000">
            <a:off x="8489156" y="4904581"/>
            <a:ext cx="476250" cy="427037"/>
          </a:xfrm>
          <a:prstGeom prst="leftArrow">
            <a:avLst>
              <a:gd fmla="val 9703" name="adj1"/>
              <a:gd fmla="val 50000" name="adj2"/>
            </a:avLst>
          </a:prstGeom>
          <a:solidFill>
            <a:schemeClr val="accent1"/>
          </a:solidFill>
          <a:ln cap="flat" cmpd="sng" w="19050">
            <a:solidFill>
              <a:srgbClr val="7320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53"/>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Child Safety Restrain Systems</a:t>
            </a:r>
            <a:endParaRPr/>
          </a:p>
        </p:txBody>
      </p:sp>
      <p:sp>
        <p:nvSpPr>
          <p:cNvPr id="487" name="Google Shape;487;p53"/>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710"/>
              <a:buNone/>
            </a:pPr>
            <a:r>
              <a:rPr b="0" i="0" lang="en-US" sz="1800" u="none">
                <a:solidFill>
                  <a:srgbClr val="000100"/>
                </a:solidFill>
                <a:latin typeface="Cambria"/>
                <a:ea typeface="Cambria"/>
                <a:cs typeface="Cambria"/>
                <a:sym typeface="Cambria"/>
              </a:rPr>
              <a:t>Star Seats </a:t>
            </a:r>
            <a:endParaRPr/>
          </a:p>
          <a:p>
            <a:pPr indent="0" lvl="0" marL="0" rtl="0" algn="ctr">
              <a:lnSpc>
                <a:spcPct val="100000"/>
              </a:lnSpc>
              <a:spcBef>
                <a:spcPts val="360"/>
              </a:spcBef>
              <a:spcAft>
                <a:spcPts val="0"/>
              </a:spcAft>
              <a:buSzPts val="1710"/>
              <a:buNone/>
            </a:pPr>
            <a:r>
              <a:rPr b="0" i="0" lang="en-US" sz="1800" u="none">
                <a:solidFill>
                  <a:srgbClr val="000100"/>
                </a:solidFill>
                <a:latin typeface="Cambria"/>
                <a:ea typeface="Cambria"/>
                <a:cs typeface="Cambria"/>
                <a:sym typeface="Cambria"/>
              </a:rPr>
              <a:t> E Z on Vest</a:t>
            </a:r>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Star Seats</a:t>
            </a:r>
            <a:endParaRPr/>
          </a:p>
        </p:txBody>
      </p:sp>
      <p:pic>
        <p:nvPicPr>
          <p:cNvPr id="493" name="Google Shape;493;p54"/>
          <p:cNvPicPr preferRelativeResize="0"/>
          <p:nvPr>
            <p:ph idx="1" type="body"/>
          </p:nvPr>
        </p:nvPicPr>
        <p:blipFill rotWithShape="1">
          <a:blip r:embed="rId3">
            <a:alphaModFix/>
          </a:blip>
          <a:srcRect b="0" l="0" r="0" t="0"/>
          <a:stretch/>
        </p:blipFill>
        <p:spPr>
          <a:xfrm>
            <a:off x="685800" y="3409950"/>
            <a:ext cx="3657600" cy="2057400"/>
          </a:xfrm>
          <a:prstGeom prst="rect">
            <a:avLst/>
          </a:prstGeom>
          <a:noFill/>
          <a:ln cap="sq" cmpd="sng" w="127000">
            <a:solidFill>
              <a:srgbClr val="000000"/>
            </a:solidFill>
            <a:prstDash val="solid"/>
            <a:miter lim="524288"/>
            <a:headEnd len="sm" w="sm" type="none"/>
            <a:tailEnd len="sm" w="sm" type="none"/>
          </a:ln>
          <a:effectLst>
            <a:outerShdw blurRad="63500" dir="2700000" dist="50799">
              <a:srgbClr val="000000">
                <a:alpha val="39607"/>
              </a:srgbClr>
            </a:outerShdw>
          </a:effectLst>
        </p:spPr>
      </p:pic>
      <p:pic>
        <p:nvPicPr>
          <p:cNvPr id="494" name="Google Shape;494;p54"/>
          <p:cNvPicPr preferRelativeResize="0"/>
          <p:nvPr>
            <p:ph idx="2" type="body"/>
          </p:nvPr>
        </p:nvPicPr>
        <p:blipFill rotWithShape="1">
          <a:blip r:embed="rId4">
            <a:alphaModFix/>
          </a:blip>
          <a:srcRect b="0" l="0" r="0" t="0"/>
          <a:stretch/>
        </p:blipFill>
        <p:spPr>
          <a:xfrm>
            <a:off x="5334000" y="96837"/>
            <a:ext cx="3160712" cy="3951287"/>
          </a:xfrm>
          <a:prstGeom prst="rect">
            <a:avLst/>
          </a:prstGeom>
          <a:noFill/>
          <a:ln>
            <a:noFill/>
          </a:ln>
        </p:spPr>
      </p:pic>
      <p:sp>
        <p:nvSpPr>
          <p:cNvPr id="495" name="Google Shape;495;p54"/>
          <p:cNvSpPr txBox="1"/>
          <p:nvPr/>
        </p:nvSpPr>
        <p:spPr>
          <a:xfrm>
            <a:off x="544512" y="1900237"/>
            <a:ext cx="45720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D6E71"/>
              </a:buClr>
              <a:buSzPts val="1800"/>
              <a:buFont typeface="Poppins"/>
              <a:buNone/>
            </a:pPr>
            <a:r>
              <a:rPr b="0" i="0" lang="en-US" sz="1800" u="none">
                <a:solidFill>
                  <a:srgbClr val="6D6E71"/>
                </a:solidFill>
                <a:latin typeface="Poppins"/>
                <a:ea typeface="Poppins"/>
                <a:cs typeface="Poppins"/>
                <a:sym typeface="Poppins"/>
              </a:rPr>
              <a:t>The STAR seat is a 5-point, add-on restraint system that easily adjusts to provide a proper, secure fit for children</a:t>
            </a:r>
            <a:endParaRPr/>
          </a:p>
        </p:txBody>
      </p:sp>
      <p:sp>
        <p:nvSpPr>
          <p:cNvPr id="496" name="Google Shape;496;p54"/>
          <p:cNvSpPr txBox="1"/>
          <p:nvPr/>
        </p:nvSpPr>
        <p:spPr>
          <a:xfrm>
            <a:off x="5029200" y="3976687"/>
            <a:ext cx="3733800" cy="1476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5"/>
              </a:rPr>
              <a:t>https://www.youtube.com/watch?v=GZHfJJHEp-M</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Start video at 2:44</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55"/>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Star Seat Evacuation</a:t>
            </a:r>
            <a:br>
              <a:rPr b="0" i="0" lang="en-US" sz="4800" u="none">
                <a:solidFill>
                  <a:srgbClr val="262626"/>
                </a:solidFill>
                <a:latin typeface="Cambria"/>
                <a:ea typeface="Cambria"/>
                <a:cs typeface="Cambria"/>
                <a:sym typeface="Cambria"/>
              </a:rPr>
            </a:br>
            <a:endParaRPr/>
          </a:p>
        </p:txBody>
      </p:sp>
      <p:sp>
        <p:nvSpPr>
          <p:cNvPr id="502" name="Google Shape;502;p55"/>
          <p:cNvSpPr txBox="1"/>
          <p:nvPr>
            <p:ph idx="1" type="body"/>
          </p:nvPr>
        </p:nvSpPr>
        <p:spPr>
          <a:xfrm>
            <a:off x="838200" y="2038350"/>
            <a:ext cx="746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420"/>
              <a:buFont typeface="Arial"/>
              <a:buChar char="0"/>
            </a:pPr>
            <a:r>
              <a:rPr b="0" i="0" lang="en-US" sz="3600" u="none">
                <a:solidFill>
                  <a:srgbClr val="404040"/>
                </a:solidFill>
                <a:latin typeface="Cambria"/>
                <a:ea typeface="Cambria"/>
                <a:cs typeface="Cambria"/>
                <a:sym typeface="Cambria"/>
              </a:rPr>
              <a:t>Cut both straps below harness clip</a:t>
            </a:r>
            <a:endParaRPr/>
          </a:p>
          <a:p>
            <a:pPr indent="-228600" lvl="0" marL="228600" marR="0" rtl="0" algn="l">
              <a:lnSpc>
                <a:spcPct val="100000"/>
              </a:lnSpc>
              <a:spcBef>
                <a:spcPts val="720"/>
              </a:spcBef>
              <a:spcAft>
                <a:spcPts val="0"/>
              </a:spcAft>
              <a:buClr>
                <a:schemeClr val="accent1"/>
              </a:buClr>
              <a:buSzPts val="3420"/>
              <a:buFont typeface="Arial"/>
              <a:buChar char="0"/>
            </a:pPr>
            <a:r>
              <a:rPr b="0" i="0" lang="en-US" sz="3600" u="none">
                <a:solidFill>
                  <a:srgbClr val="404040"/>
                </a:solidFill>
                <a:latin typeface="Cambria"/>
                <a:ea typeface="Cambria"/>
                <a:cs typeface="Cambria"/>
                <a:sym typeface="Cambria"/>
              </a:rPr>
              <a:t>Unthread or remove the harness clip from the belt</a:t>
            </a:r>
            <a:endParaRPr/>
          </a:p>
          <a:p>
            <a:pPr indent="-228600" lvl="0" marL="228600" marR="0" rtl="0" algn="l">
              <a:lnSpc>
                <a:spcPct val="100000"/>
              </a:lnSpc>
              <a:spcBef>
                <a:spcPts val="720"/>
              </a:spcBef>
              <a:spcAft>
                <a:spcPts val="0"/>
              </a:spcAft>
              <a:buClr>
                <a:schemeClr val="accent1"/>
              </a:buClr>
              <a:buSzPts val="3420"/>
              <a:buFont typeface="Arial"/>
              <a:buChar char="0"/>
            </a:pPr>
            <a:r>
              <a:rPr b="0" i="0" lang="en-US" sz="3600" u="none">
                <a:solidFill>
                  <a:srgbClr val="404040"/>
                </a:solidFill>
                <a:latin typeface="Cambria"/>
                <a:ea typeface="Cambria"/>
                <a:cs typeface="Cambria"/>
                <a:sym typeface="Cambria"/>
              </a:rPr>
              <a:t>Help the student out of the seat</a:t>
            </a:r>
            <a:endParaRPr/>
          </a:p>
          <a:p>
            <a:pPr indent="-11429" lvl="0" marL="228600" marR="0" rtl="0" algn="l">
              <a:spcBef>
                <a:spcPts val="720"/>
              </a:spcBef>
              <a:spcAft>
                <a:spcPts val="0"/>
              </a:spcAft>
              <a:buClr>
                <a:schemeClr val="accent1"/>
              </a:buClr>
              <a:buSzPts val="3420"/>
              <a:buFont typeface="Arial"/>
              <a:buNone/>
            </a:pPr>
            <a:r>
              <a:t/>
            </a:r>
            <a:endParaRPr b="0" i="0" sz="36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6"/>
          <p:cNvSpPr txBox="1"/>
          <p:nvPr>
            <p:ph type="title"/>
          </p:nvPr>
        </p:nvSpPr>
        <p:spPr>
          <a:xfrm>
            <a:off x="477837" y="228600"/>
            <a:ext cx="8042275"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200"/>
              <a:buFont typeface="Cambria"/>
              <a:buNone/>
            </a:pPr>
            <a:r>
              <a:rPr b="0" i="0" lang="en-US" sz="3200" u="none">
                <a:solidFill>
                  <a:srgbClr val="262626"/>
                </a:solidFill>
                <a:latin typeface="Cambria"/>
                <a:ea typeface="Cambria"/>
                <a:cs typeface="Cambria"/>
                <a:sym typeface="Cambria"/>
              </a:rPr>
              <a:t>Securing student on bus</a:t>
            </a:r>
            <a:br>
              <a:rPr b="0" i="0" lang="en-US" sz="3200" u="none">
                <a:solidFill>
                  <a:srgbClr val="262626"/>
                </a:solidFill>
                <a:latin typeface="Cambria"/>
                <a:ea typeface="Cambria"/>
                <a:cs typeface="Cambria"/>
                <a:sym typeface="Cambria"/>
              </a:rPr>
            </a:br>
            <a:r>
              <a:rPr b="0" i="0" lang="en-US" sz="3200" u="none">
                <a:solidFill>
                  <a:srgbClr val="262626"/>
                </a:solidFill>
                <a:latin typeface="Cambria"/>
                <a:ea typeface="Cambria"/>
                <a:cs typeface="Cambria"/>
                <a:sym typeface="Cambria"/>
              </a:rPr>
              <a:t>EZ on vest </a:t>
            </a:r>
            <a:endParaRPr/>
          </a:p>
        </p:txBody>
      </p:sp>
      <p:pic>
        <p:nvPicPr>
          <p:cNvPr id="508" name="Google Shape;508;p56"/>
          <p:cNvPicPr preferRelativeResize="0"/>
          <p:nvPr/>
        </p:nvPicPr>
        <p:blipFill rotWithShape="1">
          <a:blip r:embed="rId3">
            <a:alphaModFix/>
          </a:blip>
          <a:srcRect b="0" l="0" r="0" t="0"/>
          <a:stretch/>
        </p:blipFill>
        <p:spPr>
          <a:xfrm>
            <a:off x="4549775" y="1487487"/>
            <a:ext cx="3970337" cy="3175000"/>
          </a:xfrm>
          <a:prstGeom prst="rect">
            <a:avLst/>
          </a:prstGeom>
          <a:noFill/>
          <a:ln>
            <a:noFill/>
          </a:ln>
        </p:spPr>
      </p:pic>
      <p:sp>
        <p:nvSpPr>
          <p:cNvPr id="509" name="Google Shape;509;p56"/>
          <p:cNvSpPr txBox="1"/>
          <p:nvPr>
            <p:ph idx="1" type="body"/>
          </p:nvPr>
        </p:nvSpPr>
        <p:spPr>
          <a:xfrm>
            <a:off x="4521200" y="1524000"/>
            <a:ext cx="3403600" cy="3654425"/>
          </a:xfrm>
          <a:prstGeom prst="rect">
            <a:avLst/>
          </a:prstGeom>
          <a:noFill/>
          <a:ln>
            <a:noFill/>
          </a:ln>
        </p:spPr>
        <p:txBody>
          <a:bodyPr anchorCtr="0" anchor="t" bIns="45700" lIns="91425" spcFirstLastPara="1" rIns="91425" wrap="square" tIns="45700">
            <a:noAutofit/>
          </a:bodyPr>
          <a:lstStyle/>
          <a:p>
            <a:pPr indent="-83820" lvl="0" marL="228600" marR="0" rtl="0" algn="l">
              <a:lnSpc>
                <a:spcPct val="100000"/>
              </a:lnSpc>
              <a:spcBef>
                <a:spcPts val="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83820" lvl="0" marL="22860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START VIDEO AT 1:28</a:t>
            </a:r>
            <a:endParaRPr/>
          </a:p>
        </p:txBody>
      </p:sp>
      <p:pic>
        <p:nvPicPr>
          <p:cNvPr id="510" name="Google Shape;510;p56"/>
          <p:cNvPicPr preferRelativeResize="0"/>
          <p:nvPr/>
        </p:nvPicPr>
        <p:blipFill rotWithShape="1">
          <a:blip r:embed="rId4">
            <a:alphaModFix/>
          </a:blip>
          <a:srcRect b="0" l="0" r="0" t="0"/>
          <a:stretch/>
        </p:blipFill>
        <p:spPr>
          <a:xfrm>
            <a:off x="776287" y="1566862"/>
            <a:ext cx="3703637" cy="3703637"/>
          </a:xfrm>
          <a:prstGeom prst="rect">
            <a:avLst/>
          </a:prstGeom>
          <a:noFill/>
          <a:ln>
            <a:noFill/>
          </a:ln>
        </p:spPr>
      </p:pic>
      <p:sp>
        <p:nvSpPr>
          <p:cNvPr id="511" name="Google Shape;511;p56"/>
          <p:cNvSpPr txBox="1"/>
          <p:nvPr/>
        </p:nvSpPr>
        <p:spPr>
          <a:xfrm>
            <a:off x="458787" y="5562600"/>
            <a:ext cx="8229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5"/>
              </a:rPr>
              <a:t>https://www.ezonpro.com/our-products/vehicle-mounts/seat-mount-seat-mount-high-back/#videoinstruction</a:t>
            </a:r>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57"/>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EZ on Max II Vest</a:t>
            </a:r>
            <a:endParaRPr/>
          </a:p>
        </p:txBody>
      </p:sp>
      <p:pic>
        <p:nvPicPr>
          <p:cNvPr id="517" name="Google Shape;517;p57"/>
          <p:cNvPicPr preferRelativeResize="0"/>
          <p:nvPr>
            <p:ph idx="1" type="body"/>
          </p:nvPr>
        </p:nvPicPr>
        <p:blipFill rotWithShape="1">
          <a:blip r:embed="rId3">
            <a:alphaModFix/>
          </a:blip>
          <a:srcRect b="0" l="0" r="0" t="0"/>
          <a:stretch/>
        </p:blipFill>
        <p:spPr>
          <a:xfrm>
            <a:off x="585787" y="1600200"/>
            <a:ext cx="3760787" cy="3760787"/>
          </a:xfrm>
          <a:prstGeom prst="rect">
            <a:avLst/>
          </a:prstGeom>
          <a:noFill/>
          <a:ln>
            <a:noFill/>
          </a:ln>
        </p:spPr>
      </p:pic>
      <p:sp>
        <p:nvSpPr>
          <p:cNvPr id="518" name="Google Shape;518;p57"/>
          <p:cNvSpPr txBox="1"/>
          <p:nvPr>
            <p:ph idx="2" type="body"/>
          </p:nvPr>
        </p:nvSpPr>
        <p:spPr>
          <a:xfrm>
            <a:off x="4645025" y="1600200"/>
            <a:ext cx="3657600" cy="3760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0" lvl="0" marL="0" marR="0" rtl="0" algn="l">
              <a:lnSpc>
                <a:spcPct val="100000"/>
              </a:lnSpc>
              <a:spcBef>
                <a:spcPts val="640"/>
              </a:spcBef>
              <a:spcAft>
                <a:spcPts val="0"/>
              </a:spcAft>
              <a:buClr>
                <a:schemeClr val="accent1"/>
              </a:buClr>
              <a:buSzPts val="3040"/>
              <a:buFont typeface="Arial"/>
              <a:buNone/>
            </a:pPr>
            <a:r>
              <a:t/>
            </a:r>
            <a:endParaRPr b="0" i="0" sz="3200" u="none">
              <a:solidFill>
                <a:srgbClr val="404040"/>
              </a:solidFill>
              <a:latin typeface="Cambria"/>
              <a:ea typeface="Cambria"/>
              <a:cs typeface="Cambria"/>
              <a:sym typeface="Cambria"/>
            </a:endParaRPr>
          </a:p>
          <a:p>
            <a:pPr indent="0" lvl="0" marL="0" marR="0" rtl="0" algn="l">
              <a:lnSpc>
                <a:spcPct val="100000"/>
              </a:lnSpc>
              <a:spcBef>
                <a:spcPts val="640"/>
              </a:spcBef>
              <a:spcAft>
                <a:spcPts val="0"/>
              </a:spcAft>
              <a:buClr>
                <a:schemeClr val="accent1"/>
              </a:buClr>
              <a:buSzPts val="3040"/>
              <a:buFont typeface="Arial"/>
              <a:buNone/>
            </a:pPr>
            <a:r>
              <a:t/>
            </a:r>
            <a:endParaRPr b="0" i="0" sz="3200" u="none">
              <a:solidFill>
                <a:srgbClr val="404040"/>
              </a:solidFill>
              <a:latin typeface="Cambria"/>
              <a:ea typeface="Cambria"/>
              <a:cs typeface="Cambria"/>
              <a:sym typeface="Cambria"/>
            </a:endParaRPr>
          </a:p>
          <a:p>
            <a:pPr indent="0" lvl="0" marL="0" marR="0" rtl="0" algn="l">
              <a:lnSpc>
                <a:spcPct val="100000"/>
              </a:lnSpc>
              <a:spcBef>
                <a:spcPts val="640"/>
              </a:spcBef>
              <a:spcAft>
                <a:spcPts val="0"/>
              </a:spcAft>
              <a:buClr>
                <a:schemeClr val="accent1"/>
              </a:buClr>
              <a:buSzPts val="3040"/>
              <a:buFont typeface="Arial"/>
              <a:buNone/>
            </a:pPr>
            <a:r>
              <a:t/>
            </a:r>
            <a:endParaRPr b="0" i="0" sz="3200" u="none">
              <a:solidFill>
                <a:srgbClr val="404040"/>
              </a:solidFill>
              <a:latin typeface="Cambria"/>
              <a:ea typeface="Cambria"/>
              <a:cs typeface="Cambria"/>
              <a:sym typeface="Cambria"/>
            </a:endParaRPr>
          </a:p>
          <a:p>
            <a:pPr indent="0" lvl="0" marL="0" marR="0" rtl="0" algn="l">
              <a:lnSpc>
                <a:spcPct val="100000"/>
              </a:lnSpc>
              <a:spcBef>
                <a:spcPts val="640"/>
              </a:spcBef>
              <a:spcAft>
                <a:spcPts val="0"/>
              </a:spcAft>
              <a:buClr>
                <a:schemeClr val="accent1"/>
              </a:buClr>
              <a:buSzPts val="3040"/>
              <a:buFont typeface="Arial"/>
              <a:buNone/>
            </a:pPr>
            <a:r>
              <a:rPr b="0" i="0" lang="en-US" sz="3200" u="none">
                <a:solidFill>
                  <a:srgbClr val="404040"/>
                </a:solidFill>
                <a:latin typeface="Cambria"/>
                <a:ea typeface="Cambria"/>
                <a:cs typeface="Cambria"/>
                <a:sym typeface="Cambria"/>
              </a:rPr>
              <a:t>Start video: 1:16</a:t>
            </a:r>
            <a:endParaRPr/>
          </a:p>
        </p:txBody>
      </p:sp>
      <p:sp>
        <p:nvSpPr>
          <p:cNvPr id="519" name="Google Shape;519;p57"/>
          <p:cNvSpPr txBox="1"/>
          <p:nvPr/>
        </p:nvSpPr>
        <p:spPr>
          <a:xfrm>
            <a:off x="990600" y="5943600"/>
            <a:ext cx="67405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4"/>
              </a:rPr>
              <a:t>https://www.youtube.com/watch?v=ryvU6Xek_XI</a:t>
            </a:r>
            <a:endParaRPr/>
          </a:p>
        </p:txBody>
      </p:sp>
      <p:pic>
        <p:nvPicPr>
          <p:cNvPr id="520" name="Google Shape;520;p57"/>
          <p:cNvPicPr preferRelativeResize="0"/>
          <p:nvPr/>
        </p:nvPicPr>
        <p:blipFill rotWithShape="1">
          <a:blip r:embed="rId5">
            <a:alphaModFix/>
          </a:blip>
          <a:srcRect b="0" l="0" r="0" t="0"/>
          <a:stretch/>
        </p:blipFill>
        <p:spPr>
          <a:xfrm>
            <a:off x="4549775" y="1487487"/>
            <a:ext cx="3970337" cy="3175000"/>
          </a:xfrm>
          <a:prstGeom prst="rect">
            <a:avLst/>
          </a:prstGeom>
          <a:noFill/>
          <a:ln>
            <a:noFill/>
          </a:ln>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8"/>
          <p:cNvSpPr txBox="1"/>
          <p:nvPr>
            <p:ph type="title"/>
          </p:nvPr>
        </p:nvSpPr>
        <p:spPr>
          <a:xfrm>
            <a:off x="550862" y="152400"/>
            <a:ext cx="8042275" cy="8588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200"/>
              <a:buFont typeface="Cambria"/>
              <a:buNone/>
            </a:pPr>
            <a:r>
              <a:rPr b="0" i="0" lang="en-US" sz="3200" u="none">
                <a:solidFill>
                  <a:srgbClr val="262626"/>
                </a:solidFill>
                <a:latin typeface="Cambria"/>
                <a:ea typeface="Cambria"/>
                <a:cs typeface="Cambria"/>
                <a:sym typeface="Cambria"/>
              </a:rPr>
              <a:t>Child Safety Restraint Systems</a:t>
            </a:r>
            <a:endParaRPr/>
          </a:p>
        </p:txBody>
      </p:sp>
      <p:sp>
        <p:nvSpPr>
          <p:cNvPr id="526" name="Google Shape;526;p58"/>
          <p:cNvSpPr txBox="1"/>
          <p:nvPr>
            <p:ph idx="1" type="body"/>
          </p:nvPr>
        </p:nvSpPr>
        <p:spPr>
          <a:xfrm>
            <a:off x="838200" y="1011237"/>
            <a:ext cx="7467600" cy="49323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Students using star seats  and EZ On vest should</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 be positioned on seats toward the front of the bus to provide drivers with quick access to and a clear view of the student.  </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They should not be positioned on seats adjacent to emergency exits. </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 If an unrestrained student shares the seat with a student using an Safety Restraint System, the student using the restraint should be placed next to the window.</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The bus seat behind it must be empty or be occupied by another student who is using a child safety restraint system.</a:t>
            </a:r>
            <a:endParaRPr/>
          </a:p>
          <a:p>
            <a:pPr indent="-95884" lvl="1" marL="557212" marR="0" rtl="0" algn="l">
              <a:lnSpc>
                <a:spcPct val="100000"/>
              </a:lnSpc>
              <a:spcBef>
                <a:spcPts val="440"/>
              </a:spcBef>
              <a:spcAft>
                <a:spcPts val="0"/>
              </a:spcAft>
              <a:buClr>
                <a:schemeClr val="accent1"/>
              </a:buClr>
              <a:buSzPts val="2090"/>
              <a:buFont typeface="Arial"/>
              <a:buNone/>
            </a:pPr>
            <a:r>
              <a:t/>
            </a:r>
            <a:endParaRPr b="0" i="0" sz="2200" u="none" cap="none" strike="noStrike">
              <a:solidFill>
                <a:srgbClr val="404040"/>
              </a:solidFill>
              <a:latin typeface="Cambria"/>
              <a:ea typeface="Cambria"/>
              <a:cs typeface="Cambria"/>
              <a:sym typeface="Cambria"/>
            </a:endParaRPr>
          </a:p>
          <a:p>
            <a:pPr indent="-228600" lvl="0" marL="228600" marR="0" rtl="0" algn="l">
              <a:lnSpc>
                <a:spcPct val="100000"/>
              </a:lnSpc>
              <a:spcBef>
                <a:spcPts val="48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a:t>
            </a:r>
            <a:r>
              <a:rPr b="0" i="1" lang="en-US" sz="1400" u="none">
                <a:solidFill>
                  <a:srgbClr val="404040"/>
                </a:solidFill>
                <a:latin typeface="Cambria"/>
                <a:ea typeface="Cambria"/>
                <a:cs typeface="Cambria"/>
                <a:sym typeface="Cambria"/>
              </a:rPr>
              <a:t>A Guide for the Transportation of Preschoolers and Children with Disabilities for North Carolina Public Schools - June 2008 page 7-10</a:t>
            </a:r>
            <a:endParaRPr b="0" i="1" sz="1400" u="none">
              <a:solidFill>
                <a:srgbClr val="404040"/>
              </a:solidFill>
              <a:latin typeface="Cambria"/>
              <a:ea typeface="Cambria"/>
              <a:cs typeface="Cambria"/>
              <a:sym typeface="Cambria"/>
            </a:endParaRPr>
          </a:p>
          <a:p>
            <a:pPr indent="-144145" lvl="0" marL="228600" marR="0" rtl="0" algn="l">
              <a:spcBef>
                <a:spcPts val="280"/>
              </a:spcBef>
              <a:spcAft>
                <a:spcPts val="0"/>
              </a:spcAft>
              <a:buClr>
                <a:schemeClr val="accent1"/>
              </a:buClr>
              <a:buSzPts val="1330"/>
              <a:buFont typeface="Arial"/>
              <a:buNone/>
            </a:pPr>
            <a:r>
              <a:t/>
            </a:r>
            <a:endParaRPr b="0" i="1" sz="1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9"/>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Body Mechanics</a:t>
            </a:r>
            <a:endParaRPr/>
          </a:p>
        </p:txBody>
      </p:sp>
      <p:sp>
        <p:nvSpPr>
          <p:cNvPr id="532" name="Google Shape;532;p59"/>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710"/>
              <a:buNone/>
            </a:pPr>
            <a:r>
              <a:t/>
            </a:r>
            <a:endParaRPr sz="1800">
              <a:solidFill>
                <a:srgbClr val="000100"/>
              </a:solidFill>
            </a:endParaRPr>
          </a:p>
        </p:txBody>
      </p:sp>
      <p:pic>
        <p:nvPicPr>
          <p:cNvPr descr="Cyborgs Work for the RAC | The Three Ninjas" id="533" name="Google Shape;533;p59"/>
          <p:cNvPicPr preferRelativeResize="0"/>
          <p:nvPr/>
        </p:nvPicPr>
        <p:blipFill rotWithShape="1">
          <a:blip r:embed="rId3">
            <a:alphaModFix/>
          </a:blip>
          <a:srcRect b="0" l="0" r="0" t="0"/>
          <a:stretch/>
        </p:blipFill>
        <p:spPr>
          <a:xfrm rot="-1080000">
            <a:off x="514350" y="3559175"/>
            <a:ext cx="2773362" cy="2784475"/>
          </a:xfrm>
          <a:prstGeom prst="rect">
            <a:avLst/>
          </a:prstGeom>
          <a:noFill/>
          <a:ln>
            <a:noFill/>
          </a:ln>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descr="Rails &lt;strong&gt;Railway&lt;/strong&gt; &lt;strong&gt;Tracks&lt;/strong&gt; · Free vector graphic on Pixabay" id="158" name="Google Shape;158;p6"/>
          <p:cNvPicPr preferRelativeResize="0"/>
          <p:nvPr/>
        </p:nvPicPr>
        <p:blipFill rotWithShape="1">
          <a:blip r:embed="rId3">
            <a:alphaModFix/>
          </a:blip>
          <a:srcRect b="0" l="0" r="0" t="0"/>
          <a:stretch/>
        </p:blipFill>
        <p:spPr>
          <a:xfrm>
            <a:off x="190500" y="2971800"/>
            <a:ext cx="8763000" cy="4381500"/>
          </a:xfrm>
          <a:prstGeom prst="rect">
            <a:avLst/>
          </a:prstGeom>
          <a:noFill/>
          <a:ln>
            <a:noFill/>
          </a:ln>
        </p:spPr>
      </p:pic>
      <p:sp>
        <p:nvSpPr>
          <p:cNvPr id="159" name="Google Shape;159;p6"/>
          <p:cNvSpPr txBox="1"/>
          <p:nvPr>
            <p:ph type="title"/>
          </p:nvPr>
        </p:nvSpPr>
        <p:spPr>
          <a:xfrm>
            <a:off x="550862" y="304800"/>
            <a:ext cx="8042275"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br>
              <a:rPr b="0" i="0" lang="en-US" sz="4800" u="none">
                <a:solidFill>
                  <a:srgbClr val="262626"/>
                </a:solidFill>
                <a:latin typeface="Cambria"/>
                <a:ea typeface="Cambria"/>
                <a:cs typeface="Cambria"/>
                <a:sym typeface="Cambria"/>
              </a:rPr>
            </a:br>
            <a:r>
              <a:rPr b="0" i="0" lang="en-US" sz="4000" u="none">
                <a:solidFill>
                  <a:srgbClr val="262626"/>
                </a:solidFill>
                <a:latin typeface="Cambria"/>
                <a:ea typeface="Cambria"/>
                <a:cs typeface="Cambria"/>
                <a:sym typeface="Cambria"/>
              </a:rPr>
              <a:t>Mandatory Evacuations</a:t>
            </a:r>
            <a:br>
              <a:rPr b="0" i="0" lang="en-US" sz="4800" u="none">
                <a:solidFill>
                  <a:srgbClr val="262626"/>
                </a:solidFill>
                <a:latin typeface="Cambria"/>
                <a:ea typeface="Cambria"/>
                <a:cs typeface="Cambria"/>
                <a:sym typeface="Cambria"/>
              </a:rPr>
            </a:br>
            <a:endParaRPr/>
          </a:p>
        </p:txBody>
      </p:sp>
      <p:sp>
        <p:nvSpPr>
          <p:cNvPr id="160" name="Google Shape;160;p6"/>
          <p:cNvSpPr txBox="1"/>
          <p:nvPr>
            <p:ph idx="1" type="body"/>
          </p:nvPr>
        </p:nvSpPr>
        <p:spPr>
          <a:xfrm>
            <a:off x="550862" y="1219200"/>
            <a:ext cx="8042275" cy="5105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Noto Sans Symbols"/>
              <a:buChar char="❑"/>
            </a:pPr>
            <a:r>
              <a:rPr b="0" i="0" lang="en-US" sz="3200" u="none">
                <a:solidFill>
                  <a:schemeClr val="dk1"/>
                </a:solidFill>
                <a:latin typeface="Cambria"/>
                <a:ea typeface="Cambria"/>
                <a:cs typeface="Cambria"/>
                <a:sym typeface="Cambria"/>
              </a:rPr>
              <a:t>The driver </a:t>
            </a:r>
            <a:r>
              <a:rPr b="1" i="0" lang="en-US" sz="3200" u="none">
                <a:solidFill>
                  <a:schemeClr val="dk1"/>
                </a:solidFill>
                <a:latin typeface="Cambria"/>
                <a:ea typeface="Cambria"/>
                <a:cs typeface="Cambria"/>
                <a:sym typeface="Cambria"/>
              </a:rPr>
              <a:t>must</a:t>
            </a:r>
            <a:r>
              <a:rPr b="0" i="0" lang="en-US" sz="3200" u="none">
                <a:solidFill>
                  <a:schemeClr val="dk1"/>
                </a:solidFill>
                <a:latin typeface="Cambria"/>
                <a:ea typeface="Cambria"/>
                <a:cs typeface="Cambria"/>
                <a:sym typeface="Cambria"/>
              </a:rPr>
              <a:t> evacuate the bus when the following situations arise: </a:t>
            </a:r>
            <a:endParaRPr/>
          </a:p>
          <a:p>
            <a:pPr indent="-228599" lvl="1" marL="557212" marR="0" rtl="0" algn="l">
              <a:lnSpc>
                <a:spcPct val="100000"/>
              </a:lnSpc>
              <a:spcBef>
                <a:spcPts val="640"/>
              </a:spcBef>
              <a:spcAft>
                <a:spcPts val="0"/>
              </a:spcAft>
              <a:buClr>
                <a:schemeClr val="accent1"/>
              </a:buClr>
              <a:buSzPts val="3040"/>
              <a:buFont typeface="Noto Sans Symbols"/>
              <a:buChar char="▪"/>
            </a:pPr>
            <a:r>
              <a:rPr b="0" i="0" lang="en-US" sz="3200" u="none" cap="none" strike="noStrike">
                <a:solidFill>
                  <a:schemeClr val="dk1"/>
                </a:solidFill>
                <a:latin typeface="Cambria"/>
                <a:ea typeface="Cambria"/>
                <a:cs typeface="Cambria"/>
                <a:sym typeface="Cambria"/>
              </a:rPr>
              <a:t>Fire or threat of fire is apparent. </a:t>
            </a:r>
            <a:endParaRPr/>
          </a:p>
          <a:p>
            <a:pPr indent="-228599" lvl="1" marL="557212" marR="0" rtl="0" algn="l">
              <a:lnSpc>
                <a:spcPct val="100000"/>
              </a:lnSpc>
              <a:spcBef>
                <a:spcPts val="640"/>
              </a:spcBef>
              <a:spcAft>
                <a:spcPts val="0"/>
              </a:spcAft>
              <a:buClr>
                <a:schemeClr val="accent1"/>
              </a:buClr>
              <a:buSzPts val="3040"/>
              <a:buFont typeface="Noto Sans Symbols"/>
              <a:buChar char="▪"/>
            </a:pPr>
            <a:r>
              <a:rPr b="0" i="0" lang="en-US" sz="3200" u="none" cap="none" strike="noStrike">
                <a:solidFill>
                  <a:schemeClr val="dk1"/>
                </a:solidFill>
                <a:latin typeface="Cambria"/>
                <a:ea typeface="Cambria"/>
                <a:cs typeface="Cambria"/>
                <a:sym typeface="Cambria"/>
              </a:rPr>
              <a:t>The final stopping point is in the path of a train or is adjacent to railroad tracks.</a:t>
            </a:r>
            <a:endParaRPr/>
          </a:p>
          <a:p>
            <a:pPr indent="-228599" lvl="1" marL="557212" marR="0" rtl="0" algn="l">
              <a:lnSpc>
                <a:spcPct val="100000"/>
              </a:lnSpc>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a:p>
            <a:pPr indent="-228599" lvl="1" marL="557212" marR="0" rtl="0" algn="l">
              <a:lnSpc>
                <a:spcPct val="100000"/>
              </a:lnSpc>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a:p>
            <a:pPr indent="-228599" lvl="1" marL="557212" marR="0" rtl="0" algn="l">
              <a:lnSpc>
                <a:spcPct val="100000"/>
              </a:lnSpc>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a:p>
            <a:pPr indent="-228599" lvl="1" marL="557212" marR="0" rtl="0" algn="l">
              <a:lnSpc>
                <a:spcPct val="100000"/>
              </a:lnSpc>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a:p>
            <a:pPr indent="-228599" lvl="1" marL="557212" marR="0" rtl="0" algn="l">
              <a:lnSpc>
                <a:spcPct val="100000"/>
              </a:lnSpc>
              <a:spcBef>
                <a:spcPts val="240"/>
              </a:spcBef>
              <a:spcAft>
                <a:spcPts val="0"/>
              </a:spcAft>
              <a:buClr>
                <a:schemeClr val="accent1"/>
              </a:buClr>
              <a:buSzPts val="1140"/>
              <a:buFont typeface="Arial"/>
              <a:buNone/>
            </a:pPr>
            <a:r>
              <a:rPr b="1" i="0" lang="en-US" sz="1200" u="none" cap="none" strike="noStrike">
                <a:solidFill>
                  <a:schemeClr val="dk1"/>
                </a:solidFill>
                <a:latin typeface="Cambria"/>
                <a:ea typeface="Cambria"/>
                <a:cs typeface="Cambria"/>
                <a:sym typeface="Cambria"/>
              </a:rPr>
              <a:t>RCS Children with Special Needs and the School Bus handbook page 9-10</a:t>
            </a:r>
            <a:endParaRPr b="1" i="0" sz="1200" u="none" cap="none" strike="noStrike">
              <a:solidFill>
                <a:srgbClr val="404040"/>
              </a:solidFill>
              <a:latin typeface="Cambria"/>
              <a:ea typeface="Cambria"/>
              <a:cs typeface="Cambria"/>
              <a:sym typeface="Cambria"/>
            </a:endParaRPr>
          </a:p>
          <a:p>
            <a:pPr indent="-35559" lvl="1" marL="557212" marR="0" rtl="0" algn="l">
              <a:lnSpc>
                <a:spcPct val="100000"/>
              </a:lnSpc>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a:p>
            <a:pPr indent="-35560" lvl="0" marL="228600" marR="0" rtl="0" algn="l">
              <a:spcBef>
                <a:spcPts val="640"/>
              </a:spcBef>
              <a:spcAft>
                <a:spcPts val="0"/>
              </a:spcAft>
              <a:buClr>
                <a:schemeClr val="accent1"/>
              </a:buClr>
              <a:buSzPts val="3040"/>
              <a:buFont typeface="Arial"/>
              <a:buNone/>
            </a:pPr>
            <a:r>
              <a:t/>
            </a:r>
            <a:endParaRPr b="0" i="0" sz="3200" u="none" cap="none" strike="noStrike">
              <a:solidFill>
                <a:schemeClr val="dk1"/>
              </a:solidFill>
              <a:latin typeface="Cambria"/>
              <a:ea typeface="Cambria"/>
              <a:cs typeface="Cambria"/>
              <a:sym typeface="Cambria"/>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60"/>
          <p:cNvSpPr txBox="1"/>
          <p:nvPr>
            <p:ph type="title"/>
          </p:nvPr>
        </p:nvSpPr>
        <p:spPr>
          <a:xfrm>
            <a:off x="550862" y="436562"/>
            <a:ext cx="8042275" cy="10112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      Back Safety for Drivers                 </a:t>
            </a:r>
            <a:endParaRPr/>
          </a:p>
        </p:txBody>
      </p:sp>
      <p:sp>
        <p:nvSpPr>
          <p:cNvPr id="539" name="Google Shape;539;p60"/>
          <p:cNvSpPr txBox="1"/>
          <p:nvPr>
            <p:ph idx="1" type="body"/>
          </p:nvPr>
        </p:nvSpPr>
        <p:spPr>
          <a:xfrm>
            <a:off x="762000" y="1676400"/>
            <a:ext cx="3048000" cy="4186237"/>
          </a:xfrm>
          <a:prstGeom prst="rect">
            <a:avLst/>
          </a:prstGeom>
          <a:noFill/>
          <a:ln>
            <a:noFill/>
          </a:ln>
        </p:spPr>
        <p:txBody>
          <a:bodyPr anchorCtr="0" anchor="t" bIns="45700" lIns="91425" spcFirstLastPara="1" rIns="91425" wrap="square" tIns="45700">
            <a:noAutofit/>
          </a:bodyPr>
          <a:lstStyle/>
          <a:p>
            <a:pPr indent="-83820" lvl="0" marL="228600" marR="0" rtl="0" algn="l">
              <a:spcBef>
                <a:spcPts val="0"/>
              </a:spcBef>
              <a:spcAft>
                <a:spcPts val="0"/>
              </a:spcAft>
              <a:buClr>
                <a:schemeClr val="accent1"/>
              </a:buClr>
              <a:buSzPts val="2280"/>
              <a:buFont typeface="Arial"/>
              <a:buNone/>
            </a:pPr>
            <a:r>
              <a:t/>
            </a:r>
            <a:endParaRPr sz="2400">
              <a:solidFill>
                <a:srgbClr val="404040"/>
              </a:solidFill>
              <a:latin typeface="Cambria"/>
              <a:ea typeface="Cambria"/>
              <a:cs typeface="Cambria"/>
              <a:sym typeface="Cambria"/>
            </a:endParaRPr>
          </a:p>
        </p:txBody>
      </p:sp>
      <p:sp>
        <p:nvSpPr>
          <p:cNvPr id="540" name="Google Shape;540;p60"/>
          <p:cNvSpPr txBox="1"/>
          <p:nvPr>
            <p:ph idx="2" type="body"/>
          </p:nvPr>
        </p:nvSpPr>
        <p:spPr>
          <a:xfrm>
            <a:off x="3962400" y="1600200"/>
            <a:ext cx="4340225" cy="4648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accent1"/>
              </a:buClr>
              <a:buSzPts val="2470"/>
              <a:buFont typeface="Arial"/>
              <a:buChar char="0"/>
            </a:pPr>
            <a:r>
              <a:rPr b="0" i="0" lang="en-US" sz="2600" u="none">
                <a:solidFill>
                  <a:srgbClr val="404040"/>
                </a:solidFill>
                <a:latin typeface="Cambria"/>
                <a:ea typeface="Cambria"/>
                <a:cs typeface="Cambria"/>
                <a:sym typeface="Cambria"/>
              </a:rPr>
              <a:t>Use good sitting posture! </a:t>
            </a:r>
            <a:endParaRPr/>
          </a:p>
          <a:p>
            <a:pPr indent="-228599" lvl="1" marL="557212" marR="0" rtl="0" algn="l">
              <a:lnSpc>
                <a:spcPct val="80000"/>
              </a:lnSpc>
              <a:spcBef>
                <a:spcPts val="520"/>
              </a:spcBef>
              <a:spcAft>
                <a:spcPts val="0"/>
              </a:spcAft>
              <a:buClr>
                <a:schemeClr val="accent1"/>
              </a:buClr>
              <a:buSzPts val="2470"/>
              <a:buFont typeface="Arial"/>
              <a:buChar char="0"/>
            </a:pPr>
            <a:r>
              <a:rPr b="0" i="0" lang="en-US" sz="2600" u="none" cap="none" strike="noStrike">
                <a:solidFill>
                  <a:srgbClr val="404040"/>
                </a:solidFill>
                <a:latin typeface="Cambria"/>
                <a:ea typeface="Cambria"/>
                <a:cs typeface="Cambria"/>
                <a:sym typeface="Cambria"/>
              </a:rPr>
              <a:t>Back straight and against your seat,</a:t>
            </a:r>
            <a:endParaRPr/>
          </a:p>
          <a:p>
            <a:pPr indent="-228599" lvl="1" marL="557212" marR="0" rtl="0" algn="l">
              <a:lnSpc>
                <a:spcPct val="80000"/>
              </a:lnSpc>
              <a:spcBef>
                <a:spcPts val="520"/>
              </a:spcBef>
              <a:spcAft>
                <a:spcPts val="0"/>
              </a:spcAft>
              <a:buClr>
                <a:schemeClr val="accent1"/>
              </a:buClr>
              <a:buSzPts val="2470"/>
              <a:buFont typeface="Arial"/>
              <a:buChar char="0"/>
            </a:pPr>
            <a:r>
              <a:rPr b="0" i="0" lang="en-US" sz="2600" u="none" cap="none" strike="noStrike">
                <a:solidFill>
                  <a:srgbClr val="404040"/>
                </a:solidFill>
                <a:latin typeface="Cambria"/>
                <a:ea typeface="Cambria"/>
                <a:cs typeface="Cambria"/>
                <a:sym typeface="Cambria"/>
              </a:rPr>
              <a:t> knees bent and feet flat on the floor. </a:t>
            </a:r>
            <a:endParaRPr/>
          </a:p>
          <a:p>
            <a:pPr indent="-228599" lvl="1" marL="557212" marR="0" rtl="0" algn="l">
              <a:lnSpc>
                <a:spcPct val="80000"/>
              </a:lnSpc>
              <a:spcBef>
                <a:spcPts val="520"/>
              </a:spcBef>
              <a:spcAft>
                <a:spcPts val="0"/>
              </a:spcAft>
              <a:buClr>
                <a:schemeClr val="accent1"/>
              </a:buClr>
              <a:buSzPts val="2470"/>
              <a:buFont typeface="Arial"/>
              <a:buChar char="0"/>
            </a:pPr>
            <a:r>
              <a:rPr b="0" i="0" lang="en-US" sz="2600" u="none" cap="none" strike="noStrike">
                <a:solidFill>
                  <a:srgbClr val="404040"/>
                </a:solidFill>
                <a:latin typeface="Cambria"/>
                <a:ea typeface="Cambria"/>
                <a:cs typeface="Cambria"/>
                <a:sym typeface="Cambria"/>
              </a:rPr>
              <a:t>Shoulders back </a:t>
            </a:r>
            <a:endParaRPr/>
          </a:p>
          <a:p>
            <a:pPr indent="-228599" lvl="1" marL="557212" marR="0" rtl="0" algn="l">
              <a:lnSpc>
                <a:spcPct val="80000"/>
              </a:lnSpc>
              <a:spcBef>
                <a:spcPts val="520"/>
              </a:spcBef>
              <a:spcAft>
                <a:spcPts val="0"/>
              </a:spcAft>
              <a:buClr>
                <a:schemeClr val="accent1"/>
              </a:buClr>
              <a:buSzPts val="2470"/>
              <a:buFont typeface="Arial"/>
              <a:buChar char="0"/>
            </a:pPr>
            <a:r>
              <a:rPr b="0" i="0" lang="en-US" sz="2600" u="none" cap="none" strike="noStrike">
                <a:solidFill>
                  <a:srgbClr val="404040"/>
                </a:solidFill>
                <a:latin typeface="Cambria"/>
                <a:ea typeface="Cambria"/>
                <a:cs typeface="Cambria"/>
                <a:sym typeface="Cambria"/>
              </a:rPr>
              <a:t> adjust your steering wheel.</a:t>
            </a:r>
            <a:endParaRPr/>
          </a:p>
          <a:p>
            <a:pPr indent="-228600" lvl="0" marL="228600" marR="0" rtl="0" algn="l">
              <a:lnSpc>
                <a:spcPct val="80000"/>
              </a:lnSpc>
              <a:spcBef>
                <a:spcPts val="520"/>
              </a:spcBef>
              <a:spcAft>
                <a:spcPts val="0"/>
              </a:spcAft>
              <a:buClr>
                <a:schemeClr val="accent1"/>
              </a:buClr>
              <a:buSzPts val="2470"/>
              <a:buFont typeface="Arial"/>
              <a:buChar char="0"/>
            </a:pPr>
            <a:r>
              <a:rPr b="0" i="0" lang="en-US" sz="2600" u="none">
                <a:solidFill>
                  <a:srgbClr val="404040"/>
                </a:solidFill>
                <a:latin typeface="Cambria"/>
                <a:ea typeface="Cambria"/>
                <a:cs typeface="Cambria"/>
                <a:sym typeface="Cambria"/>
              </a:rPr>
              <a:t>Adjust your mirrors to see the entire bus viewing area.</a:t>
            </a:r>
            <a:endParaRPr/>
          </a:p>
          <a:p>
            <a:pPr indent="-228600" lvl="0" marL="228600" marR="0" rtl="0" algn="l">
              <a:lnSpc>
                <a:spcPct val="80000"/>
              </a:lnSpc>
              <a:spcBef>
                <a:spcPts val="520"/>
              </a:spcBef>
              <a:spcAft>
                <a:spcPts val="0"/>
              </a:spcAft>
              <a:buClr>
                <a:schemeClr val="accent1"/>
              </a:buClr>
              <a:buSzPts val="2470"/>
              <a:buFont typeface="Arial"/>
              <a:buChar char="0"/>
            </a:pPr>
            <a:r>
              <a:rPr b="0" i="0" lang="en-US" sz="2600" u="none">
                <a:solidFill>
                  <a:srgbClr val="404040"/>
                </a:solidFill>
                <a:latin typeface="Cambria"/>
                <a:ea typeface="Cambria"/>
                <a:cs typeface="Cambria"/>
                <a:sym typeface="Cambria"/>
              </a:rPr>
              <a:t>Take your wallet out of your pants pockets.</a:t>
            </a:r>
            <a:endParaRPr/>
          </a:p>
          <a:p>
            <a:pPr indent="-71754" lvl="0" marL="228600" marR="0" rtl="0" algn="l">
              <a:spcBef>
                <a:spcPts val="520"/>
              </a:spcBef>
              <a:spcAft>
                <a:spcPts val="0"/>
              </a:spcAft>
              <a:buClr>
                <a:schemeClr val="accent1"/>
              </a:buClr>
              <a:buSzPts val="2470"/>
              <a:buFont typeface="Arial"/>
              <a:buNone/>
            </a:pPr>
            <a:r>
              <a:t/>
            </a:r>
            <a:endParaRPr b="0" i="0" sz="2600" u="none">
              <a:solidFill>
                <a:srgbClr val="404040"/>
              </a:solidFill>
              <a:latin typeface="Cambria"/>
              <a:ea typeface="Cambria"/>
              <a:cs typeface="Cambria"/>
              <a:sym typeface="Cambria"/>
            </a:endParaRPr>
          </a:p>
        </p:txBody>
      </p:sp>
      <p:pic>
        <p:nvPicPr>
          <p:cNvPr id="541" name="Google Shape;541;p60"/>
          <p:cNvPicPr preferRelativeResize="0"/>
          <p:nvPr/>
        </p:nvPicPr>
        <p:blipFill rotWithShape="1">
          <a:blip r:embed="rId3">
            <a:alphaModFix/>
          </a:blip>
          <a:srcRect b="0" l="0" r="0" t="0"/>
          <a:stretch/>
        </p:blipFill>
        <p:spPr>
          <a:xfrm>
            <a:off x="762000" y="1676400"/>
            <a:ext cx="3048000" cy="4186237"/>
          </a:xfrm>
          <a:prstGeom prst="rect">
            <a:avLst/>
          </a:prstGeom>
          <a:noFill/>
          <a:ln>
            <a:noFill/>
          </a:ln>
        </p:spPr>
      </p:pic>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61"/>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400"/>
              <a:buFont typeface="Cambria"/>
              <a:buNone/>
            </a:pPr>
            <a:r>
              <a:rPr b="0" i="0" lang="en-US" sz="4400" u="none">
                <a:solidFill>
                  <a:srgbClr val="262626"/>
                </a:solidFill>
                <a:latin typeface="Cambria"/>
                <a:ea typeface="Cambria"/>
                <a:cs typeface="Cambria"/>
                <a:sym typeface="Cambria"/>
              </a:rPr>
              <a:t>General Lifting Guidelines</a:t>
            </a:r>
            <a:endParaRPr/>
          </a:p>
        </p:txBody>
      </p:sp>
      <p:sp>
        <p:nvSpPr>
          <p:cNvPr id="547" name="Google Shape;547;p61"/>
          <p:cNvSpPr txBox="1"/>
          <p:nvPr>
            <p:ph idx="1" type="body"/>
          </p:nvPr>
        </p:nvSpPr>
        <p:spPr>
          <a:xfrm>
            <a:off x="457200" y="1676400"/>
            <a:ext cx="4041775" cy="43132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accent1"/>
              </a:buClr>
              <a:buSzPts val="2470"/>
              <a:buFont typeface="Noto Sans Symbols"/>
              <a:buChar char="❖"/>
            </a:pPr>
            <a:r>
              <a:rPr b="0" i="0" lang="en-US" sz="2600" u="none">
                <a:solidFill>
                  <a:srgbClr val="404040"/>
                </a:solidFill>
                <a:latin typeface="Cambria"/>
                <a:ea typeface="Cambria"/>
                <a:cs typeface="Cambria"/>
                <a:sym typeface="Cambria"/>
              </a:rPr>
              <a:t>Never lift anyone more than 50 lbs without help</a:t>
            </a:r>
            <a:endParaRPr b="0" i="0" sz="2600" u="none">
              <a:solidFill>
                <a:srgbClr val="404040"/>
              </a:solidFill>
              <a:latin typeface="Cambria"/>
              <a:ea typeface="Cambria"/>
              <a:cs typeface="Cambria"/>
              <a:sym typeface="Cambria"/>
            </a:endParaRPr>
          </a:p>
          <a:p>
            <a:pPr indent="-182562" lvl="1" marL="557212"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***per Susan Shutrump</a:t>
            </a:r>
            <a:endParaRPr b="0" i="0" sz="2200" u="none" cap="none" strike="noStrike">
              <a:solidFill>
                <a:srgbClr val="404040"/>
              </a:solidFill>
              <a:latin typeface="Cambria"/>
              <a:ea typeface="Cambria"/>
              <a:cs typeface="Cambria"/>
              <a:sym typeface="Cambria"/>
            </a:endParaRPr>
          </a:p>
          <a:p>
            <a:pPr indent="-228600" lvl="0" marL="228600" marR="0" rtl="0" algn="l">
              <a:lnSpc>
                <a:spcPct val="100000"/>
              </a:lnSpc>
              <a:spcBef>
                <a:spcPts val="520"/>
              </a:spcBef>
              <a:spcAft>
                <a:spcPts val="0"/>
              </a:spcAft>
              <a:buClr>
                <a:schemeClr val="accent1"/>
              </a:buClr>
              <a:buSzPts val="2470"/>
              <a:buFont typeface="Noto Sans Symbols"/>
              <a:buChar char="❖"/>
            </a:pPr>
            <a:r>
              <a:rPr b="0" i="0" lang="en-US" sz="2600" u="none">
                <a:solidFill>
                  <a:srgbClr val="404040"/>
                </a:solidFill>
                <a:latin typeface="Cambria"/>
                <a:ea typeface="Cambria"/>
                <a:cs typeface="Cambria"/>
                <a:sym typeface="Cambria"/>
              </a:rPr>
              <a:t>Test your lifting ability with a small movement that can be stopped </a:t>
            </a:r>
            <a:endParaRPr/>
          </a:p>
          <a:p>
            <a:pPr indent="-182562" lvl="1" marL="557212" marR="0" rtl="0" algn="l">
              <a:lnSpc>
                <a:spcPct val="100000"/>
              </a:lnSpc>
              <a:spcBef>
                <a:spcPts val="520"/>
              </a:spcBef>
              <a:spcAft>
                <a:spcPts val="0"/>
              </a:spcAft>
              <a:buClr>
                <a:schemeClr val="accent1"/>
              </a:buClr>
              <a:buSzPts val="2470"/>
              <a:buFont typeface="Arial"/>
              <a:buChar char="•"/>
            </a:pPr>
            <a:r>
              <a:rPr b="0" i="0" lang="en-US" sz="2600" u="none" cap="none" strike="noStrike">
                <a:solidFill>
                  <a:srgbClr val="404040"/>
                </a:solidFill>
                <a:latin typeface="Cambria"/>
                <a:ea typeface="Cambria"/>
                <a:cs typeface="Cambria"/>
                <a:sym typeface="Cambria"/>
              </a:rPr>
              <a:t>If the student weighs too much, use another method or ask for help. </a:t>
            </a:r>
            <a:endParaRPr/>
          </a:p>
          <a:p>
            <a:pPr indent="-71754" lvl="0" marL="228600" marR="0" rtl="0" algn="l">
              <a:spcBef>
                <a:spcPts val="520"/>
              </a:spcBef>
              <a:spcAft>
                <a:spcPts val="0"/>
              </a:spcAft>
              <a:buClr>
                <a:schemeClr val="accent1"/>
              </a:buClr>
              <a:buSzPts val="2470"/>
              <a:buFont typeface="Arial"/>
              <a:buNone/>
            </a:pPr>
            <a:r>
              <a:t/>
            </a:r>
            <a:endParaRPr b="0" i="0" sz="2600" u="none" cap="none" strike="noStrike">
              <a:solidFill>
                <a:srgbClr val="404040"/>
              </a:solidFill>
              <a:latin typeface="Cambria"/>
              <a:ea typeface="Cambria"/>
              <a:cs typeface="Cambria"/>
              <a:sym typeface="Cambria"/>
            </a:endParaRPr>
          </a:p>
        </p:txBody>
      </p:sp>
      <p:pic>
        <p:nvPicPr>
          <p:cNvPr id="548" name="Google Shape;548;p61"/>
          <p:cNvPicPr preferRelativeResize="0"/>
          <p:nvPr>
            <p:ph idx="2" type="body"/>
          </p:nvPr>
        </p:nvPicPr>
        <p:blipFill rotWithShape="1">
          <a:blip r:embed="rId3">
            <a:alphaModFix/>
          </a:blip>
          <a:srcRect b="0" l="0" r="0" t="0"/>
          <a:stretch/>
        </p:blipFill>
        <p:spPr>
          <a:xfrm>
            <a:off x="4665662" y="1879600"/>
            <a:ext cx="3759200" cy="3759200"/>
          </a:xfrm>
          <a:prstGeom prst="rect">
            <a:avLst/>
          </a:prstGeom>
          <a:noFill/>
          <a:ln>
            <a:noFill/>
          </a:ln>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62"/>
          <p:cNvSpPr txBox="1"/>
          <p:nvPr>
            <p:ph idx="4294967295" type="body"/>
          </p:nvPr>
        </p:nvSpPr>
        <p:spPr>
          <a:xfrm>
            <a:off x="4876800" y="1219200"/>
            <a:ext cx="3962400" cy="4800600"/>
          </a:xfrm>
          <a:prstGeom prst="rect">
            <a:avLst/>
          </a:prstGeom>
          <a:noFill/>
          <a:ln>
            <a:noFill/>
          </a:ln>
        </p:spPr>
        <p:txBody>
          <a:bodyPr anchorCtr="0" anchor="t" bIns="45700" lIns="91425" spcFirstLastPara="1" rIns="91425" wrap="square" tIns="45700">
            <a:noAutofit/>
          </a:bodyPr>
          <a:lstStyle/>
          <a:p>
            <a:pPr indent="-35560" lvl="0" marL="228600" marR="0" rtl="0" algn="l">
              <a:lnSpc>
                <a:spcPct val="90000"/>
              </a:lnSpc>
              <a:spcBef>
                <a:spcPts val="0"/>
              </a:spcBef>
              <a:spcAft>
                <a:spcPts val="0"/>
              </a:spcAft>
              <a:buClr>
                <a:schemeClr val="accent1"/>
              </a:buClr>
              <a:buSzPts val="3040"/>
              <a:buFont typeface="Arial"/>
              <a:buNone/>
            </a:pPr>
            <a:r>
              <a:t/>
            </a:r>
            <a:endParaRPr b="0" i="0" sz="3200" u="none">
              <a:solidFill>
                <a:srgbClr val="404040"/>
              </a:solidFill>
              <a:latin typeface="Cambria"/>
              <a:ea typeface="Cambria"/>
              <a:cs typeface="Cambria"/>
              <a:sym typeface="Cambria"/>
            </a:endParaRPr>
          </a:p>
          <a:p>
            <a:pPr indent="-228600" lvl="0" marL="228600" marR="0" rtl="0" algn="l">
              <a:lnSpc>
                <a:spcPct val="90000"/>
              </a:lnSpc>
              <a:spcBef>
                <a:spcPts val="64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Lift with your legs, not with your back.</a:t>
            </a:r>
            <a:endParaRPr/>
          </a:p>
          <a:p>
            <a:pPr indent="-228600" lvl="0" marL="228600" marR="0" rtl="0" algn="l">
              <a:lnSpc>
                <a:spcPct val="90000"/>
              </a:lnSpc>
              <a:spcBef>
                <a:spcPts val="640"/>
              </a:spcBef>
              <a:spcAft>
                <a:spcPts val="0"/>
              </a:spcAft>
              <a:buClr>
                <a:schemeClr val="accent1"/>
              </a:buClr>
              <a:buSzPts val="3040"/>
              <a:buFont typeface="Arial"/>
              <a:buNone/>
            </a:pPr>
            <a:r>
              <a:t/>
            </a:r>
            <a:endParaRPr b="0" i="0" sz="3200" u="none">
              <a:solidFill>
                <a:srgbClr val="404040"/>
              </a:solidFill>
              <a:latin typeface="Cambria"/>
              <a:ea typeface="Cambria"/>
              <a:cs typeface="Cambria"/>
              <a:sym typeface="Cambria"/>
            </a:endParaRPr>
          </a:p>
          <a:p>
            <a:pPr indent="-228600" lvl="0" marL="228600" marR="0" rtl="0" algn="l">
              <a:lnSpc>
                <a:spcPct val="90000"/>
              </a:lnSpc>
              <a:spcBef>
                <a:spcPts val="640"/>
              </a:spcBef>
              <a:spcAft>
                <a:spcPts val="0"/>
              </a:spcAft>
              <a:buClr>
                <a:schemeClr val="accent1"/>
              </a:buClr>
              <a:buSzPts val="3040"/>
              <a:buFont typeface="Arial"/>
              <a:buChar char="0"/>
            </a:pPr>
            <a:r>
              <a:rPr b="0" i="0" lang="en-US" sz="3200" u="none">
                <a:solidFill>
                  <a:srgbClr val="404040"/>
                </a:solidFill>
                <a:latin typeface="Cambria"/>
                <a:ea typeface="Cambria"/>
                <a:cs typeface="Cambria"/>
                <a:sym typeface="Cambria"/>
              </a:rPr>
              <a:t> Do not bend over at your waist to pick up things.</a:t>
            </a:r>
            <a:endParaRPr/>
          </a:p>
        </p:txBody>
      </p:sp>
      <p:pic>
        <p:nvPicPr>
          <p:cNvPr id="554" name="Google Shape;554;p62"/>
          <p:cNvPicPr preferRelativeResize="0"/>
          <p:nvPr>
            <p:ph idx="4294967295" type="body"/>
          </p:nvPr>
        </p:nvPicPr>
        <p:blipFill rotWithShape="1">
          <a:blip r:embed="rId3">
            <a:alphaModFix/>
          </a:blip>
          <a:srcRect b="0" l="0" r="0" t="0"/>
          <a:stretch/>
        </p:blipFill>
        <p:spPr>
          <a:xfrm>
            <a:off x="381000" y="1524000"/>
            <a:ext cx="4276725" cy="3429000"/>
          </a:xfrm>
          <a:prstGeom prst="rect">
            <a:avLst/>
          </a:prstGeom>
          <a:noFill/>
          <a:ln>
            <a:noFill/>
          </a:ln>
        </p:spPr>
      </p:pic>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63"/>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Establish A Wide</a:t>
            </a:r>
            <a:br>
              <a:rPr b="0" i="0" lang="en-US" sz="4800" u="none">
                <a:solidFill>
                  <a:srgbClr val="262626"/>
                </a:solidFill>
                <a:latin typeface="Cambria"/>
                <a:ea typeface="Cambria"/>
                <a:cs typeface="Cambria"/>
                <a:sym typeface="Cambria"/>
              </a:rPr>
            </a:br>
            <a:r>
              <a:rPr b="0" i="0" lang="en-US" sz="4800" u="none">
                <a:solidFill>
                  <a:srgbClr val="262626"/>
                </a:solidFill>
                <a:latin typeface="Cambria"/>
                <a:ea typeface="Cambria"/>
                <a:cs typeface="Cambria"/>
                <a:sym typeface="Cambria"/>
              </a:rPr>
              <a:t> Base of Support</a:t>
            </a:r>
            <a:endParaRPr/>
          </a:p>
        </p:txBody>
      </p:sp>
      <p:sp>
        <p:nvSpPr>
          <p:cNvPr id="560" name="Google Shape;560;p63"/>
          <p:cNvSpPr txBox="1"/>
          <p:nvPr>
            <p:ph idx="1" type="body"/>
          </p:nvPr>
        </p:nvSpPr>
        <p:spPr>
          <a:xfrm>
            <a:off x="841375" y="2038350"/>
            <a:ext cx="3657600" cy="3951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Stand balanced with your feet shoulder width apart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Face the student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Face in the direction you want to go, if possible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Get a good grip on the student or the student's clothing; use your palms, not just your fingers </a:t>
            </a:r>
            <a:endParaRPr/>
          </a:p>
        </p:txBody>
      </p:sp>
      <p:pic>
        <p:nvPicPr>
          <p:cNvPr id="561" name="Google Shape;561;p63"/>
          <p:cNvPicPr preferRelativeResize="0"/>
          <p:nvPr>
            <p:ph idx="2" type="body"/>
          </p:nvPr>
        </p:nvPicPr>
        <p:blipFill rotWithShape="1">
          <a:blip r:embed="rId3">
            <a:alphaModFix/>
          </a:blip>
          <a:srcRect b="-1" l="36918" r="0" t="33346"/>
          <a:stretch/>
        </p:blipFill>
        <p:spPr>
          <a:xfrm>
            <a:off x="4573587" y="2038350"/>
            <a:ext cx="4127500" cy="4057650"/>
          </a:xfrm>
          <a:prstGeom prst="rect">
            <a:avLst/>
          </a:prstGeom>
          <a:noFill/>
          <a:ln>
            <a:noFill/>
          </a:ln>
        </p:spPr>
      </p:pic>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64"/>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600"/>
              <a:buFont typeface="Cambria"/>
              <a:buNone/>
            </a:pPr>
            <a:r>
              <a:rPr b="0" i="0" lang="en-US" sz="3600" u="none">
                <a:solidFill>
                  <a:srgbClr val="262626"/>
                </a:solidFill>
                <a:latin typeface="Cambria"/>
                <a:ea typeface="Cambria"/>
                <a:cs typeface="Cambria"/>
                <a:sym typeface="Cambria"/>
              </a:rPr>
              <a:t>General Lifting Guidelines</a:t>
            </a:r>
            <a:br>
              <a:rPr b="0" i="0" lang="en-US" sz="3600" u="none">
                <a:solidFill>
                  <a:srgbClr val="262626"/>
                </a:solidFill>
                <a:latin typeface="Cambria"/>
                <a:ea typeface="Cambria"/>
                <a:cs typeface="Cambria"/>
                <a:sym typeface="Cambria"/>
              </a:rPr>
            </a:br>
            <a:r>
              <a:rPr b="0" i="0" lang="en-US" sz="3600" u="none">
                <a:solidFill>
                  <a:srgbClr val="262626"/>
                </a:solidFill>
                <a:latin typeface="Cambria"/>
                <a:ea typeface="Cambria"/>
                <a:cs typeface="Cambria"/>
                <a:sym typeface="Cambria"/>
              </a:rPr>
              <a:t>continued</a:t>
            </a:r>
            <a:endParaRPr/>
          </a:p>
        </p:txBody>
      </p:sp>
      <p:sp>
        <p:nvSpPr>
          <p:cNvPr id="567" name="Google Shape;567;p64"/>
          <p:cNvSpPr txBox="1"/>
          <p:nvPr>
            <p:ph idx="1" type="body"/>
          </p:nvPr>
        </p:nvSpPr>
        <p:spPr>
          <a:xfrm>
            <a:off x="838200" y="1905000"/>
            <a:ext cx="7467600" cy="4419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Process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Clear the path to the exit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Tell the student exactly what you are going to do before you do it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If necessary, cut the seat belt and other positioning straps </a:t>
            </a:r>
            <a:endParaRPr/>
          </a:p>
          <a:p>
            <a:pPr indent="-35560" lvl="0" marL="228600" marR="0" rtl="0" algn="l">
              <a:spcBef>
                <a:spcPts val="640"/>
              </a:spcBef>
              <a:spcAft>
                <a:spcPts val="0"/>
              </a:spcAft>
              <a:buClr>
                <a:schemeClr val="accent1"/>
              </a:buClr>
              <a:buSzPts val="3040"/>
              <a:buFont typeface="Arial"/>
              <a:buNone/>
            </a:pPr>
            <a:r>
              <a:t/>
            </a:r>
            <a:endParaRPr b="0" i="0" sz="3200" u="none" cap="none" strike="noStrike">
              <a:solidFill>
                <a:srgbClr val="404040"/>
              </a:solidFill>
              <a:latin typeface="Cambria"/>
              <a:ea typeface="Cambria"/>
              <a:cs typeface="Cambria"/>
              <a:sym typeface="Cambria"/>
            </a:endParaRP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65"/>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General Lifting Guidelines</a:t>
            </a:r>
            <a:br>
              <a:rPr b="0" i="0" lang="en-US" sz="4800" u="none">
                <a:solidFill>
                  <a:srgbClr val="262626"/>
                </a:solidFill>
                <a:latin typeface="Cambria"/>
                <a:ea typeface="Cambria"/>
                <a:cs typeface="Cambria"/>
                <a:sym typeface="Cambria"/>
              </a:rPr>
            </a:br>
            <a:r>
              <a:rPr b="0" i="0" lang="en-US" sz="2800" u="none">
                <a:solidFill>
                  <a:srgbClr val="262626"/>
                </a:solidFill>
                <a:latin typeface="Cambria"/>
                <a:ea typeface="Cambria"/>
                <a:cs typeface="Cambria"/>
                <a:sym typeface="Cambria"/>
              </a:rPr>
              <a:t>continued</a:t>
            </a:r>
            <a:endParaRPr/>
          </a:p>
        </p:txBody>
      </p:sp>
      <p:sp>
        <p:nvSpPr>
          <p:cNvPr id="573" name="Google Shape;573;p65"/>
          <p:cNvSpPr txBox="1"/>
          <p:nvPr>
            <p:ph idx="1" type="body"/>
          </p:nvPr>
        </p:nvSpPr>
        <p:spPr>
          <a:xfrm>
            <a:off x="838200" y="1905000"/>
            <a:ext cx="7467600" cy="4343400"/>
          </a:xfrm>
          <a:prstGeom prst="rect">
            <a:avLst/>
          </a:prstGeom>
          <a:noFill/>
          <a:ln>
            <a:noFill/>
          </a:ln>
        </p:spPr>
        <p:txBody>
          <a:bodyPr anchorCtr="0" anchor="t" bIns="45700" lIns="91425" spcFirstLastPara="1" rIns="91425" wrap="square" tIns="45700">
            <a:noAutofit/>
          </a:bodyPr>
          <a:lstStyle/>
          <a:p>
            <a:pPr indent="-228599" lvl="1" marL="557212" marR="0" rtl="0" algn="l">
              <a:lnSpc>
                <a:spcPct val="100000"/>
              </a:lnSpc>
              <a:spcBef>
                <a:spcPts val="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Get as close to the student as you can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Lift gradually (without jerking) using your legs</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Keep the student as close to you as possible </a:t>
            </a:r>
            <a:endParaRPr/>
          </a:p>
          <a:p>
            <a:pPr indent="-228599" lvl="1" marL="557212" marR="0" rtl="0" algn="l">
              <a:lnSpc>
                <a:spcPct val="100000"/>
              </a:lnSpc>
              <a:spcBef>
                <a:spcPts val="640"/>
              </a:spcBef>
              <a:spcAft>
                <a:spcPts val="0"/>
              </a:spcAft>
              <a:buClr>
                <a:schemeClr val="accent1"/>
              </a:buClr>
              <a:buSzPts val="3040"/>
              <a:buFont typeface="Arial"/>
              <a:buChar char="0"/>
            </a:pPr>
            <a:r>
              <a:rPr b="0" i="0" lang="en-US" sz="3200" u="none" cap="none" strike="noStrike">
                <a:solidFill>
                  <a:srgbClr val="404040"/>
                </a:solidFill>
                <a:latin typeface="Cambria"/>
                <a:ea typeface="Cambria"/>
                <a:cs typeface="Cambria"/>
                <a:sym typeface="Cambria"/>
              </a:rPr>
              <a:t>Keep your chin tucked in so as to keep a relatively straight back and neck line </a:t>
            </a:r>
            <a:endParaRPr/>
          </a:p>
          <a:p>
            <a:pPr indent="-35560" lvl="0" marL="228600" marR="0" rtl="0" algn="l">
              <a:spcBef>
                <a:spcPts val="640"/>
              </a:spcBef>
              <a:spcAft>
                <a:spcPts val="0"/>
              </a:spcAft>
              <a:buClr>
                <a:schemeClr val="accent1"/>
              </a:buClr>
              <a:buSzPts val="3040"/>
              <a:buFont typeface="Arial"/>
              <a:buNone/>
            </a:pPr>
            <a:r>
              <a:t/>
            </a:r>
            <a:endParaRPr b="0" i="0" sz="3200" u="none" cap="none" strike="noStrike">
              <a:solidFill>
                <a:srgbClr val="404040"/>
              </a:solidFill>
              <a:latin typeface="Cambria"/>
              <a:ea typeface="Cambria"/>
              <a:cs typeface="Cambria"/>
              <a:sym typeface="Cambria"/>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66"/>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Pivot with your feet</a:t>
            </a:r>
            <a:br>
              <a:rPr b="0" i="0" lang="en-US" sz="4800" u="none">
                <a:solidFill>
                  <a:srgbClr val="262626"/>
                </a:solidFill>
                <a:latin typeface="Cambria"/>
                <a:ea typeface="Cambria"/>
                <a:cs typeface="Cambria"/>
                <a:sym typeface="Cambria"/>
              </a:rPr>
            </a:br>
            <a:r>
              <a:rPr b="0" i="0" lang="en-US" sz="4800" u="none">
                <a:solidFill>
                  <a:srgbClr val="262626"/>
                </a:solidFill>
                <a:latin typeface="Cambria"/>
                <a:ea typeface="Cambria"/>
                <a:cs typeface="Cambria"/>
                <a:sym typeface="Cambria"/>
              </a:rPr>
              <a:t>Do not TWIST at the waist</a:t>
            </a:r>
            <a:endParaRPr/>
          </a:p>
        </p:txBody>
      </p:sp>
      <p:sp>
        <p:nvSpPr>
          <p:cNvPr id="579" name="Google Shape;579;p66"/>
          <p:cNvSpPr txBox="1"/>
          <p:nvPr>
            <p:ph idx="1" type="body"/>
          </p:nvPr>
        </p:nvSpPr>
        <p:spPr>
          <a:xfrm>
            <a:off x="0" y="2035175"/>
            <a:ext cx="4267200" cy="4437062"/>
          </a:xfrm>
          <a:prstGeom prst="rect">
            <a:avLst/>
          </a:prstGeom>
          <a:noFill/>
          <a:ln>
            <a:noFill/>
          </a:ln>
        </p:spPr>
        <p:txBody>
          <a:bodyPr anchorCtr="0" anchor="t" bIns="45700" lIns="91425" spcFirstLastPara="1" rIns="91425" wrap="square" tIns="45700">
            <a:noAutofit/>
          </a:bodyPr>
          <a:lstStyle/>
          <a:p>
            <a:pPr indent="-228599" lvl="1" marL="557212" marR="0" rtl="0" algn="l">
              <a:lnSpc>
                <a:spcPct val="100000"/>
              </a:lnSpc>
              <a:spcBef>
                <a:spcPts val="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Once you’re standing, change directions by pointing your feet in the direction you want to go and turning your whole body </a:t>
            </a:r>
            <a:endParaRPr/>
          </a:p>
          <a:p>
            <a:pPr indent="-228599" lvl="1" marL="557212"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Avoid twisting at your waist while carrying a student </a:t>
            </a:r>
            <a:endParaRPr/>
          </a:p>
          <a:p>
            <a:pPr indent="-228599" lvl="1" marL="557212" marR="0" rtl="0" algn="l">
              <a:lnSpc>
                <a:spcPct val="100000"/>
              </a:lnSpc>
              <a:spcBef>
                <a:spcPts val="440"/>
              </a:spcBef>
              <a:spcAft>
                <a:spcPts val="0"/>
              </a:spcAft>
              <a:buClr>
                <a:schemeClr val="accent1"/>
              </a:buClr>
              <a:buSzPts val="2090"/>
              <a:buFont typeface="Arial"/>
              <a:buChar char="•"/>
            </a:pPr>
            <a:r>
              <a:rPr b="0" i="0" lang="en-US" sz="2200" u="none" cap="none" strike="noStrike">
                <a:solidFill>
                  <a:srgbClr val="404040"/>
                </a:solidFill>
                <a:latin typeface="Cambria"/>
                <a:ea typeface="Cambria"/>
                <a:cs typeface="Cambria"/>
                <a:sym typeface="Cambria"/>
              </a:rPr>
              <a:t>Take small steps, keeping the student close to your body</a:t>
            </a:r>
            <a:endParaRPr/>
          </a:p>
          <a:p>
            <a:pPr indent="-95885" lvl="0" marL="228600" marR="0" rtl="0" algn="l">
              <a:spcBef>
                <a:spcPts val="440"/>
              </a:spcBef>
              <a:spcAft>
                <a:spcPts val="0"/>
              </a:spcAft>
              <a:buClr>
                <a:schemeClr val="accent1"/>
              </a:buClr>
              <a:buSzPts val="2090"/>
              <a:buFont typeface="Arial"/>
              <a:buNone/>
            </a:pPr>
            <a:r>
              <a:t/>
            </a:r>
            <a:endParaRPr b="0" i="0" sz="2200" u="none" cap="none" strike="noStrike">
              <a:solidFill>
                <a:srgbClr val="404040"/>
              </a:solidFill>
              <a:latin typeface="Cambria"/>
              <a:ea typeface="Cambria"/>
              <a:cs typeface="Cambria"/>
              <a:sym typeface="Cambria"/>
            </a:endParaRPr>
          </a:p>
        </p:txBody>
      </p:sp>
      <p:pic>
        <p:nvPicPr>
          <p:cNvPr id="580" name="Google Shape;580;p66"/>
          <p:cNvPicPr preferRelativeResize="0"/>
          <p:nvPr>
            <p:ph idx="2" type="body"/>
          </p:nvPr>
        </p:nvPicPr>
        <p:blipFill rotWithShape="1">
          <a:blip r:embed="rId3">
            <a:alphaModFix/>
          </a:blip>
          <a:srcRect b="0" l="0" r="0" t="0"/>
          <a:stretch/>
        </p:blipFill>
        <p:spPr>
          <a:xfrm>
            <a:off x="4494212" y="2035175"/>
            <a:ext cx="3808412" cy="3808412"/>
          </a:xfrm>
          <a:prstGeom prst="rect">
            <a:avLst/>
          </a:prstGeom>
          <a:noFill/>
          <a:ln>
            <a:noFill/>
          </a:ln>
        </p:spPr>
      </p:pic>
      <p:sp>
        <p:nvSpPr>
          <p:cNvPr id="581" name="Google Shape;581;p66"/>
          <p:cNvSpPr/>
          <p:nvPr/>
        </p:nvSpPr>
        <p:spPr>
          <a:xfrm>
            <a:off x="3968750" y="1035050"/>
            <a:ext cx="4859337" cy="6019800"/>
          </a:xfrm>
          <a:custGeom>
            <a:rect b="b" l="l" r="r" t="t"/>
            <a:pathLst>
              <a:path extrusionOk="0" h="6019800" w="4859338">
                <a:moveTo>
                  <a:pt x="722429" y="1804748"/>
                </a:moveTo>
                <a:lnTo>
                  <a:pt x="1611754" y="1086863"/>
                </a:lnTo>
                <a:lnTo>
                  <a:pt x="2429669" y="2100105"/>
                </a:lnTo>
                <a:lnTo>
                  <a:pt x="3247584" y="1086863"/>
                </a:lnTo>
                <a:lnTo>
                  <a:pt x="4136909" y="1804748"/>
                </a:lnTo>
                <a:lnTo>
                  <a:pt x="3164079" y="3009900"/>
                </a:lnTo>
                <a:lnTo>
                  <a:pt x="4136909" y="4215052"/>
                </a:lnTo>
                <a:lnTo>
                  <a:pt x="3247584" y="4932937"/>
                </a:lnTo>
                <a:lnTo>
                  <a:pt x="2429669" y="3919695"/>
                </a:lnTo>
                <a:lnTo>
                  <a:pt x="1611754" y="4932937"/>
                </a:lnTo>
                <a:lnTo>
                  <a:pt x="722429" y="4215052"/>
                </a:lnTo>
                <a:lnTo>
                  <a:pt x="1695259" y="3009900"/>
                </a:lnTo>
                <a:lnTo>
                  <a:pt x="722429" y="1804748"/>
                </a:lnTo>
                <a:close/>
              </a:path>
            </a:pathLst>
          </a:custGeom>
          <a:gradFill>
            <a:gsLst>
              <a:gs pos="0">
                <a:srgbClr val="FFFFFF">
                  <a:alpha val="93725"/>
                </a:srgbClr>
              </a:gs>
              <a:gs pos="100000">
                <a:srgbClr val="D5E1B9"/>
              </a:gs>
            </a:gsLst>
            <a:lin ang="5400000" scaled="0"/>
          </a:gradFill>
          <a:ln cap="flat" cmpd="sng" w="9525">
            <a:solidFill>
              <a:srgbClr val="9BB0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2250"/>
                                        <p:tgtEl>
                                          <p:spTgt spid="5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67"/>
          <p:cNvSpPr txBox="1"/>
          <p:nvPr>
            <p:ph type="ctrTitle"/>
          </p:nvPr>
        </p:nvSpPr>
        <p:spPr>
          <a:xfrm rot="360000">
            <a:off x="3340100" y="3016250"/>
            <a:ext cx="4846637" cy="15986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100"/>
              </a:buClr>
              <a:buSzPts val="4800"/>
              <a:buFont typeface="Cambria"/>
              <a:buNone/>
            </a:pPr>
            <a:r>
              <a:rPr b="0" i="0" lang="en-US" sz="4800" u="none">
                <a:solidFill>
                  <a:srgbClr val="000100"/>
                </a:solidFill>
                <a:latin typeface="Cambria"/>
                <a:ea typeface="Cambria"/>
                <a:cs typeface="Cambria"/>
                <a:sym typeface="Cambria"/>
              </a:rPr>
              <a:t>Lift Procedures</a:t>
            </a:r>
            <a:endParaRPr/>
          </a:p>
        </p:txBody>
      </p:sp>
      <p:sp>
        <p:nvSpPr>
          <p:cNvPr id="587" name="Google Shape;587;p67"/>
          <p:cNvSpPr txBox="1"/>
          <p:nvPr>
            <p:ph idx="1" type="subTitle"/>
          </p:nvPr>
        </p:nvSpPr>
        <p:spPr>
          <a:xfrm rot="360000">
            <a:off x="3200400" y="4767262"/>
            <a:ext cx="4837112" cy="10398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710"/>
              <a:buNone/>
            </a:pPr>
            <a:r>
              <a:rPr b="0" i="0" lang="en-US" sz="1800" u="none">
                <a:solidFill>
                  <a:srgbClr val="000100"/>
                </a:solidFill>
                <a:latin typeface="Cambria"/>
                <a:ea typeface="Cambria"/>
                <a:cs typeface="Cambria"/>
                <a:sym typeface="Cambria"/>
              </a:rPr>
              <a:t>One person lift</a:t>
            </a:r>
            <a:endParaRPr/>
          </a:p>
          <a:p>
            <a:pPr indent="0" lvl="0" marL="0" rtl="0" algn="ctr">
              <a:lnSpc>
                <a:spcPct val="100000"/>
              </a:lnSpc>
              <a:spcBef>
                <a:spcPts val="360"/>
              </a:spcBef>
              <a:spcAft>
                <a:spcPts val="0"/>
              </a:spcAft>
              <a:buSzPts val="1710"/>
              <a:buNone/>
            </a:pPr>
            <a:r>
              <a:rPr b="0" i="0" lang="en-US" sz="1800" u="none">
                <a:solidFill>
                  <a:srgbClr val="000100"/>
                </a:solidFill>
                <a:latin typeface="Cambria"/>
                <a:ea typeface="Cambria"/>
                <a:cs typeface="Cambria"/>
                <a:sym typeface="Cambria"/>
              </a:rPr>
              <a:t>Two person lift</a:t>
            </a:r>
            <a:endParaRPr/>
          </a:p>
          <a:p>
            <a:pPr indent="0" lvl="0" marL="0" rtl="0" algn="ctr">
              <a:lnSpc>
                <a:spcPct val="100000"/>
              </a:lnSpc>
              <a:spcBef>
                <a:spcPts val="360"/>
              </a:spcBef>
              <a:spcAft>
                <a:spcPts val="0"/>
              </a:spcAft>
              <a:buSzPts val="1710"/>
              <a:buNone/>
            </a:pPr>
            <a:r>
              <a:rPr b="0" i="0" lang="en-US" sz="1800" u="none">
                <a:solidFill>
                  <a:srgbClr val="000100"/>
                </a:solidFill>
                <a:latin typeface="Cambria"/>
                <a:ea typeface="Cambria"/>
                <a:cs typeface="Cambria"/>
                <a:sym typeface="Cambria"/>
              </a:rPr>
              <a:t>Blanket drag</a:t>
            </a:r>
            <a:endParaRP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68"/>
          <p:cNvSpPr txBox="1"/>
          <p:nvPr>
            <p:ph type="title"/>
          </p:nvPr>
        </p:nvSpPr>
        <p:spPr>
          <a:xfrm>
            <a:off x="381000" y="436562"/>
            <a:ext cx="8212137" cy="1087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2400"/>
              <a:buFont typeface="Cambria"/>
              <a:buNone/>
            </a:pPr>
            <a:r>
              <a:rPr b="1" i="0" lang="en-US" sz="2400" u="none">
                <a:solidFill>
                  <a:srgbClr val="262626"/>
                </a:solidFill>
                <a:latin typeface="Cambria"/>
                <a:ea typeface="Cambria"/>
                <a:cs typeface="Cambria"/>
                <a:sym typeface="Cambria"/>
              </a:rPr>
              <a:t>Techniques you may need to know to get students with special needs out of the school bus in an emergency </a:t>
            </a:r>
            <a:br>
              <a:rPr b="0" i="0" lang="en-US" sz="2400" u="none">
                <a:solidFill>
                  <a:srgbClr val="262626"/>
                </a:solidFill>
                <a:latin typeface="Cambria"/>
                <a:ea typeface="Cambria"/>
                <a:cs typeface="Cambria"/>
                <a:sym typeface="Cambria"/>
              </a:rPr>
            </a:br>
            <a:endParaRPr/>
          </a:p>
        </p:txBody>
      </p:sp>
      <p:sp>
        <p:nvSpPr>
          <p:cNvPr id="593" name="Google Shape;593;p68"/>
          <p:cNvSpPr txBox="1"/>
          <p:nvPr>
            <p:ph idx="1" type="body"/>
          </p:nvPr>
        </p:nvSpPr>
        <p:spPr>
          <a:xfrm>
            <a:off x="838200" y="1524000"/>
            <a:ext cx="7467600" cy="4465637"/>
          </a:xfrm>
          <a:prstGeom prst="rect">
            <a:avLst/>
          </a:prstGeom>
          <a:noFill/>
          <a:ln>
            <a:noFill/>
          </a:ln>
        </p:spPr>
        <p:txBody>
          <a:bodyPr anchorCtr="0" anchor="t" bIns="45700" lIns="91425" spcFirstLastPara="1" rIns="91425" wrap="square" tIns="45700">
            <a:noAutofit/>
          </a:bodyPr>
          <a:lstStyle/>
          <a:p>
            <a:pPr indent="-217170" lvl="1" marL="557212" marR="0" rtl="0" algn="l">
              <a:lnSpc>
                <a:spcPct val="100000"/>
              </a:lnSpc>
              <a:spcBef>
                <a:spcPts val="0"/>
              </a:spcBef>
              <a:spcAft>
                <a:spcPts val="0"/>
              </a:spcAft>
              <a:buClr>
                <a:schemeClr val="accent1"/>
              </a:buClr>
              <a:buSzPts val="3420"/>
              <a:buFont typeface="Noto Sans Symbols"/>
              <a:buChar char="▪"/>
            </a:pPr>
            <a:r>
              <a:rPr b="0" i="0" lang="en-US" sz="3600" u="none" cap="none" strike="noStrike">
                <a:solidFill>
                  <a:srgbClr val="404040"/>
                </a:solidFill>
                <a:latin typeface="Cambria"/>
                <a:ea typeface="Cambria"/>
                <a:cs typeface="Cambria"/>
                <a:sym typeface="Cambria"/>
              </a:rPr>
              <a:t>The one-person lift</a:t>
            </a:r>
            <a:endParaRPr/>
          </a:p>
          <a:p>
            <a:pPr indent="-217170" lvl="1" marL="557212" marR="0" rtl="0" algn="l">
              <a:lnSpc>
                <a:spcPct val="100000"/>
              </a:lnSpc>
              <a:spcBef>
                <a:spcPts val="720"/>
              </a:spcBef>
              <a:spcAft>
                <a:spcPts val="0"/>
              </a:spcAft>
              <a:buClr>
                <a:schemeClr val="accent1"/>
              </a:buClr>
              <a:buSzPts val="3420"/>
              <a:buFont typeface="Noto Sans Symbols"/>
              <a:buChar char="▪"/>
            </a:pPr>
            <a:r>
              <a:rPr b="0" i="0" lang="en-US" sz="3600" u="none" cap="none" strike="noStrike">
                <a:solidFill>
                  <a:srgbClr val="404040"/>
                </a:solidFill>
                <a:latin typeface="Cambria"/>
                <a:ea typeface="Cambria"/>
                <a:cs typeface="Cambria"/>
                <a:sym typeface="Cambria"/>
              </a:rPr>
              <a:t> The 2-person lift </a:t>
            </a:r>
            <a:endParaRPr/>
          </a:p>
          <a:p>
            <a:pPr indent="-217170" lvl="1" marL="557212" marR="0" rtl="0" algn="l">
              <a:lnSpc>
                <a:spcPct val="100000"/>
              </a:lnSpc>
              <a:spcBef>
                <a:spcPts val="720"/>
              </a:spcBef>
              <a:spcAft>
                <a:spcPts val="0"/>
              </a:spcAft>
              <a:buClr>
                <a:schemeClr val="accent1"/>
              </a:buClr>
              <a:buSzPts val="3420"/>
              <a:buFont typeface="Noto Sans Symbols"/>
              <a:buChar char="▪"/>
            </a:pPr>
            <a:r>
              <a:rPr b="0" i="0" lang="en-US" sz="3600" u="none" cap="none" strike="noStrike">
                <a:solidFill>
                  <a:srgbClr val="404040"/>
                </a:solidFill>
                <a:latin typeface="Cambria"/>
                <a:ea typeface="Cambria"/>
                <a:cs typeface="Cambria"/>
                <a:sym typeface="Cambria"/>
              </a:rPr>
              <a:t> The blanket drag </a:t>
            </a:r>
            <a:endParaRPr/>
          </a:p>
          <a:p>
            <a:pPr indent="-228598" lvl="1" marL="557212" marR="0" rtl="0" algn="l">
              <a:lnSpc>
                <a:spcPct val="100000"/>
              </a:lnSpc>
              <a:spcBef>
                <a:spcPts val="560"/>
              </a:spcBef>
              <a:spcAft>
                <a:spcPts val="0"/>
              </a:spcAft>
              <a:buClr>
                <a:schemeClr val="accent1"/>
              </a:buClr>
              <a:buSzPts val="2660"/>
              <a:buFont typeface="Noto Sans Symbols"/>
              <a:buChar char="▪"/>
            </a:pPr>
            <a:r>
              <a:rPr b="0" i="0" lang="en-US" sz="2800" u="none" cap="none" strike="noStrike">
                <a:solidFill>
                  <a:srgbClr val="404040"/>
                </a:solidFill>
                <a:latin typeface="Cambria"/>
                <a:ea typeface="Cambria"/>
                <a:cs typeface="Cambria"/>
                <a:sym typeface="Cambria"/>
              </a:rPr>
              <a:t>For all lifts use the general lifting guidelines.</a:t>
            </a:r>
            <a:endParaRPr/>
          </a:p>
          <a:p>
            <a:pPr indent="-228598" lvl="1" marL="557212" marR="0" rtl="0" algn="l">
              <a:lnSpc>
                <a:spcPct val="100000"/>
              </a:lnSpc>
              <a:spcBef>
                <a:spcPts val="560"/>
              </a:spcBef>
              <a:spcAft>
                <a:spcPts val="0"/>
              </a:spcAft>
              <a:buClr>
                <a:schemeClr val="accent1"/>
              </a:buClr>
              <a:buSzPts val="2660"/>
              <a:buFont typeface="Arial"/>
              <a:buChar char="•"/>
            </a:pPr>
            <a:r>
              <a:rPr b="0" i="0" lang="en-US" sz="2800" u="none" cap="none" strike="noStrike">
                <a:solidFill>
                  <a:srgbClr val="404040"/>
                </a:solidFill>
                <a:latin typeface="Cambria"/>
                <a:ea typeface="Cambria"/>
                <a:cs typeface="Cambria"/>
                <a:sym typeface="Cambria"/>
              </a:rPr>
              <a:t>Move the student in a wheelchair as close to the exit as possible </a:t>
            </a:r>
            <a:endParaRPr/>
          </a:p>
          <a:p>
            <a:pPr indent="-228598" lvl="1" marL="557212" marR="0" rtl="0" algn="l">
              <a:lnSpc>
                <a:spcPct val="100000"/>
              </a:lnSpc>
              <a:spcBef>
                <a:spcPts val="560"/>
              </a:spcBef>
              <a:spcAft>
                <a:spcPts val="0"/>
              </a:spcAft>
              <a:buClr>
                <a:schemeClr val="accent1"/>
              </a:buClr>
              <a:buSzPts val="2660"/>
              <a:buFont typeface="Arial"/>
              <a:buChar char="•"/>
            </a:pPr>
            <a:r>
              <a:rPr b="0" i="0" lang="en-US" sz="2800" u="none" cap="none" strike="noStrike">
                <a:solidFill>
                  <a:srgbClr val="404040"/>
                </a:solidFill>
                <a:latin typeface="Cambria"/>
                <a:ea typeface="Cambria"/>
                <a:cs typeface="Cambria"/>
                <a:sym typeface="Cambria"/>
              </a:rPr>
              <a:t>Slide the student on a seat next to the aisle </a:t>
            </a:r>
            <a:endParaRPr/>
          </a:p>
          <a:p>
            <a:pPr indent="-228599" lvl="1" marL="557212" marR="0" rtl="0" algn="l">
              <a:lnSpc>
                <a:spcPct val="100000"/>
              </a:lnSpc>
              <a:spcBef>
                <a:spcPts val="560"/>
              </a:spcBef>
              <a:spcAft>
                <a:spcPts val="0"/>
              </a:spcAft>
              <a:buClr>
                <a:schemeClr val="accent1"/>
              </a:buClr>
              <a:buSzPts val="2660"/>
              <a:buFont typeface="Arial"/>
              <a:buNone/>
            </a:pPr>
            <a:r>
              <a:rPr b="0" i="0" lang="en-US" sz="2800" u="none" cap="none" strike="noStrike">
                <a:solidFill>
                  <a:srgbClr val="404040"/>
                </a:solidFill>
                <a:latin typeface="Cambria"/>
                <a:ea typeface="Cambria"/>
                <a:cs typeface="Cambria"/>
                <a:sym typeface="Cambria"/>
              </a:rPr>
              <a:t> </a:t>
            </a:r>
            <a:endParaRPr/>
          </a:p>
          <a:p>
            <a:pPr indent="0" lvl="1" marL="557212" marR="0" rtl="0" algn="l">
              <a:lnSpc>
                <a:spcPct val="100000"/>
              </a:lnSpc>
              <a:spcBef>
                <a:spcPts val="960"/>
              </a:spcBef>
              <a:spcAft>
                <a:spcPts val="0"/>
              </a:spcAft>
              <a:buClr>
                <a:schemeClr val="accent1"/>
              </a:buClr>
              <a:buSzPts val="4560"/>
              <a:buFont typeface="Noto Sans Symbols"/>
              <a:buNone/>
            </a:pPr>
            <a:r>
              <a:t/>
            </a:r>
            <a:endParaRPr b="0" i="0" sz="4800" u="none" cap="none" strike="noStrike">
              <a:solidFill>
                <a:srgbClr val="404040"/>
              </a:solidFill>
              <a:latin typeface="Cambria"/>
              <a:ea typeface="Cambria"/>
              <a:cs typeface="Cambria"/>
              <a:sym typeface="Cambria"/>
            </a:endParaRPr>
          </a:p>
          <a:p>
            <a:pPr indent="0" lvl="0" marL="228600" marR="0" rtl="0" algn="l">
              <a:spcBef>
                <a:spcPts val="960"/>
              </a:spcBef>
              <a:spcAft>
                <a:spcPts val="0"/>
              </a:spcAft>
              <a:buClr>
                <a:schemeClr val="accent1"/>
              </a:buClr>
              <a:buSzPts val="4560"/>
              <a:buFont typeface="Arial"/>
              <a:buNone/>
            </a:pPr>
            <a:r>
              <a:t/>
            </a:r>
            <a:endParaRPr b="0" i="0" sz="4800" u="none" cap="none" strike="noStrike">
              <a:solidFill>
                <a:srgbClr val="404040"/>
              </a:solidFill>
              <a:latin typeface="Cambria"/>
              <a:ea typeface="Cambria"/>
              <a:cs typeface="Cambria"/>
              <a:sym typeface="Cambria"/>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69"/>
          <p:cNvSpPr txBox="1"/>
          <p:nvPr>
            <p:ph type="title"/>
          </p:nvPr>
        </p:nvSpPr>
        <p:spPr>
          <a:xfrm>
            <a:off x="550862" y="381000"/>
            <a:ext cx="8042275" cy="83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400"/>
              <a:buFont typeface="Cambria"/>
              <a:buNone/>
            </a:pPr>
            <a:r>
              <a:rPr b="1" i="0" lang="en-US" sz="4400" u="none">
                <a:solidFill>
                  <a:srgbClr val="262626"/>
                </a:solidFill>
                <a:latin typeface="Cambria"/>
                <a:ea typeface="Cambria"/>
                <a:cs typeface="Cambria"/>
                <a:sym typeface="Cambria"/>
              </a:rPr>
              <a:t>The one-person lift </a:t>
            </a:r>
            <a:br>
              <a:rPr b="1" i="0" lang="en-US" sz="4400" u="none">
                <a:solidFill>
                  <a:srgbClr val="262626"/>
                </a:solidFill>
                <a:latin typeface="Cambria"/>
                <a:ea typeface="Cambria"/>
                <a:cs typeface="Cambria"/>
                <a:sym typeface="Cambria"/>
              </a:rPr>
            </a:br>
            <a:r>
              <a:rPr b="0" i="0" lang="en-US" sz="3200" u="none">
                <a:solidFill>
                  <a:srgbClr val="262626"/>
                </a:solidFill>
                <a:latin typeface="Cambria"/>
                <a:ea typeface="Cambria"/>
                <a:cs typeface="Cambria"/>
                <a:sym typeface="Cambria"/>
              </a:rPr>
              <a:t>(for a smaller student)</a:t>
            </a:r>
            <a:br>
              <a:rPr b="0" i="0" lang="en-US" sz="3200" u="none">
                <a:solidFill>
                  <a:srgbClr val="262626"/>
                </a:solidFill>
                <a:latin typeface="Cambria"/>
                <a:ea typeface="Cambria"/>
                <a:cs typeface="Cambria"/>
                <a:sym typeface="Cambria"/>
              </a:rPr>
            </a:br>
            <a:endParaRPr/>
          </a:p>
        </p:txBody>
      </p:sp>
      <p:sp>
        <p:nvSpPr>
          <p:cNvPr id="599" name="Google Shape;599;p69"/>
          <p:cNvSpPr txBox="1"/>
          <p:nvPr>
            <p:ph idx="1" type="body"/>
          </p:nvPr>
        </p:nvSpPr>
        <p:spPr>
          <a:xfrm>
            <a:off x="76200" y="1524000"/>
            <a:ext cx="5334000" cy="5181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 Pass the student’s near arm over your shoulder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Place one of your arms behind the student’s shoulders with your hand under the student’s other arm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Place your other arm under the student’s knees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Squat down with feet shoulder width apart </a:t>
            </a:r>
            <a:endParaRPr/>
          </a:p>
          <a:p>
            <a:pPr indent="-228600" lvl="0" marL="228600" marR="0" rtl="0" algn="l">
              <a:lnSpc>
                <a:spcPct val="100000"/>
              </a:lnSpc>
              <a:spcBef>
                <a:spcPts val="480"/>
              </a:spcBef>
              <a:spcAft>
                <a:spcPts val="0"/>
              </a:spcAft>
              <a:buClr>
                <a:schemeClr val="accent1"/>
              </a:buClr>
              <a:buSzPts val="2280"/>
              <a:buFont typeface="Noto Sans Symbols"/>
              <a:buChar char="▪"/>
            </a:pPr>
            <a:r>
              <a:rPr b="0" i="0" lang="en-US" sz="2400" u="none">
                <a:solidFill>
                  <a:srgbClr val="404040"/>
                </a:solidFill>
                <a:latin typeface="Cambria"/>
                <a:ea typeface="Cambria"/>
                <a:cs typeface="Cambria"/>
                <a:sym typeface="Cambria"/>
              </a:rPr>
              <a:t>Lift the student with the load equally divided between both arms, holding the student close to you </a:t>
            </a:r>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pic>
        <p:nvPicPr>
          <p:cNvPr id="600" name="Google Shape;600;p69"/>
          <p:cNvPicPr preferRelativeResize="0"/>
          <p:nvPr/>
        </p:nvPicPr>
        <p:blipFill rotWithShape="1">
          <a:blip r:embed="rId3">
            <a:alphaModFix/>
          </a:blip>
          <a:srcRect b="0" l="0" r="0" t="0"/>
          <a:stretch/>
        </p:blipFill>
        <p:spPr>
          <a:xfrm>
            <a:off x="5638800" y="1371600"/>
            <a:ext cx="2714625" cy="4886325"/>
          </a:xfrm>
          <a:prstGeom prst="rect">
            <a:avLst/>
          </a:prstGeom>
          <a:noFill/>
          <a:ln>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7"/>
          <p:cNvPicPr preferRelativeResize="0"/>
          <p:nvPr/>
        </p:nvPicPr>
        <p:blipFill rotWithShape="1">
          <a:blip r:embed="rId3">
            <a:alphaModFix/>
          </a:blip>
          <a:srcRect b="0" l="0" r="0" t="0"/>
          <a:stretch/>
        </p:blipFill>
        <p:spPr>
          <a:xfrm>
            <a:off x="6096000" y="3886200"/>
            <a:ext cx="2882900" cy="2017712"/>
          </a:xfrm>
          <a:prstGeom prst="rect">
            <a:avLst/>
          </a:prstGeom>
          <a:noFill/>
          <a:ln>
            <a:noFill/>
          </a:ln>
        </p:spPr>
      </p:pic>
      <p:sp>
        <p:nvSpPr>
          <p:cNvPr id="166" name="Google Shape;166;p7"/>
          <p:cNvSpPr txBox="1"/>
          <p:nvPr>
            <p:ph type="title"/>
          </p:nvPr>
        </p:nvSpPr>
        <p:spPr>
          <a:xfrm>
            <a:off x="550862" y="228600"/>
            <a:ext cx="8042275"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Mandatory Evacuations</a:t>
            </a:r>
            <a:endParaRPr/>
          </a:p>
        </p:txBody>
      </p:sp>
      <p:sp>
        <p:nvSpPr>
          <p:cNvPr id="167" name="Google Shape;167;p7"/>
          <p:cNvSpPr txBox="1"/>
          <p:nvPr>
            <p:ph idx="1" type="body"/>
          </p:nvPr>
        </p:nvSpPr>
        <p:spPr>
          <a:xfrm>
            <a:off x="342900" y="1181100"/>
            <a:ext cx="8458200" cy="52657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230"/>
              <a:buFont typeface="Noto Sans Symbols"/>
              <a:buChar char="❑"/>
            </a:pPr>
            <a:r>
              <a:rPr b="0" i="0" lang="en-US" sz="3400" u="none">
                <a:solidFill>
                  <a:schemeClr val="dk1"/>
                </a:solidFill>
                <a:latin typeface="Cambria"/>
                <a:ea typeface="Cambria"/>
                <a:cs typeface="Cambria"/>
                <a:sym typeface="Cambria"/>
              </a:rPr>
              <a:t>The stopped position of the bus may change and increase the danger</a:t>
            </a:r>
            <a:endParaRPr b="0" i="0" sz="2800" u="none">
              <a:solidFill>
                <a:schemeClr val="dk1"/>
              </a:solidFill>
              <a:latin typeface="Cambria"/>
              <a:ea typeface="Cambria"/>
              <a:cs typeface="Cambria"/>
              <a:sym typeface="Cambria"/>
            </a:endParaRPr>
          </a:p>
          <a:p>
            <a:pPr indent="-228599" lvl="1" marL="557212" marR="0" rtl="0" algn="l">
              <a:lnSpc>
                <a:spcPct val="100000"/>
              </a:lnSpc>
              <a:spcBef>
                <a:spcPts val="480"/>
              </a:spcBef>
              <a:spcAft>
                <a:spcPts val="0"/>
              </a:spcAft>
              <a:buClr>
                <a:schemeClr val="accent1"/>
              </a:buClr>
              <a:buSzPts val="2280"/>
              <a:buFont typeface="Noto Sans Symbols"/>
              <a:buChar char="▪"/>
            </a:pPr>
            <a:r>
              <a:rPr b="0" i="0" lang="en-US" sz="2400" u="none" cap="none" strike="noStrike">
                <a:solidFill>
                  <a:schemeClr val="dk1"/>
                </a:solidFill>
                <a:latin typeface="Cambria"/>
                <a:ea typeface="Cambria"/>
                <a:cs typeface="Cambria"/>
                <a:sym typeface="Cambria"/>
              </a:rPr>
              <a:t>A bus comes to rest near a body of water or at a precipice where it could still move and go into the water or over a cliff.  The driver should be certain that the evacuation is carried ou</a:t>
            </a:r>
            <a:r>
              <a:rPr lang="en-US" sz="2400">
                <a:solidFill>
                  <a:schemeClr val="dk1"/>
                </a:solidFill>
              </a:rPr>
              <a:t>t</a:t>
            </a:r>
            <a:r>
              <a:rPr b="0" i="0" lang="en-US" sz="2400" u="none" cap="none" strike="noStrike">
                <a:solidFill>
                  <a:schemeClr val="dk1"/>
                </a:solidFill>
                <a:latin typeface="Cambria"/>
                <a:ea typeface="Cambria"/>
                <a:cs typeface="Cambria"/>
                <a:sym typeface="Cambria"/>
              </a:rPr>
              <a:t> in a manner which affords maximum safety for the students.</a:t>
            </a:r>
            <a:endParaRPr b="0" i="0" sz="2200" u="none" cap="none" strike="noStrike">
              <a:solidFill>
                <a:schemeClr val="dk1"/>
              </a:solidFill>
              <a:latin typeface="Cambria"/>
              <a:ea typeface="Cambria"/>
              <a:cs typeface="Cambria"/>
              <a:sym typeface="Cambria"/>
            </a:endParaRPr>
          </a:p>
          <a:p>
            <a:pPr indent="-228600" lvl="0" marL="228600" marR="0" rtl="0" algn="l">
              <a:lnSpc>
                <a:spcPct val="100000"/>
              </a:lnSpc>
              <a:spcBef>
                <a:spcPts val="520"/>
              </a:spcBef>
              <a:spcAft>
                <a:spcPts val="0"/>
              </a:spcAft>
              <a:buClr>
                <a:schemeClr val="accent1"/>
              </a:buClr>
              <a:buSzPts val="2470"/>
              <a:buFont typeface="Noto Sans Symbols"/>
              <a:buChar char="❑"/>
            </a:pPr>
            <a:r>
              <a:rPr b="1" i="0" lang="en-US" sz="2600" u="none">
                <a:solidFill>
                  <a:schemeClr val="dk1"/>
                </a:solidFill>
                <a:latin typeface="Cambria"/>
                <a:ea typeface="Cambria"/>
                <a:cs typeface="Cambria"/>
                <a:sym typeface="Cambria"/>
              </a:rPr>
              <a:t>The stopped position of the bus is </a:t>
            </a:r>
            <a:endParaRPr/>
          </a:p>
          <a:p>
            <a:pPr indent="-228600" lvl="0" marL="228600" marR="0" rtl="0" algn="l">
              <a:lnSpc>
                <a:spcPct val="100000"/>
              </a:lnSpc>
              <a:spcBef>
                <a:spcPts val="520"/>
              </a:spcBef>
              <a:spcAft>
                <a:spcPts val="0"/>
              </a:spcAft>
              <a:buClr>
                <a:schemeClr val="accent1"/>
              </a:buClr>
              <a:buSzPts val="2470"/>
              <a:buFont typeface="Arial"/>
              <a:buNone/>
            </a:pPr>
            <a:r>
              <a:rPr b="1" i="0" lang="en-US" sz="2600" u="none">
                <a:solidFill>
                  <a:schemeClr val="dk1"/>
                </a:solidFill>
                <a:latin typeface="Cambria"/>
                <a:ea typeface="Cambria"/>
                <a:cs typeface="Cambria"/>
                <a:sym typeface="Cambria"/>
              </a:rPr>
              <a:t>such that there is danger of collision</a:t>
            </a:r>
            <a:endParaRPr/>
          </a:p>
          <a:p>
            <a:pPr indent="-228600" lvl="0" marL="228600" marR="0" rtl="0" algn="l">
              <a:lnSpc>
                <a:spcPct val="100000"/>
              </a:lnSpc>
              <a:spcBef>
                <a:spcPts val="320"/>
              </a:spcBef>
              <a:spcAft>
                <a:spcPts val="0"/>
              </a:spcAft>
              <a:buClr>
                <a:schemeClr val="accent1"/>
              </a:buClr>
              <a:buSzPts val="1520"/>
              <a:buFont typeface="Arial"/>
              <a:buNone/>
            </a:pPr>
            <a:r>
              <a:rPr b="1" i="0" lang="en-US" sz="1600" u="none">
                <a:solidFill>
                  <a:schemeClr val="dk1"/>
                </a:solidFill>
                <a:latin typeface="Cambria"/>
                <a:ea typeface="Cambria"/>
                <a:cs typeface="Cambria"/>
                <a:sym typeface="Cambria"/>
              </a:rPr>
              <a:t>    </a:t>
            </a:r>
            <a:endParaRPr/>
          </a:p>
          <a:p>
            <a:pPr indent="-228600" lvl="0" marL="228600" marR="0" rtl="0" algn="l">
              <a:lnSpc>
                <a:spcPct val="100000"/>
              </a:lnSpc>
              <a:spcBef>
                <a:spcPts val="320"/>
              </a:spcBef>
              <a:spcAft>
                <a:spcPts val="0"/>
              </a:spcAft>
              <a:buClr>
                <a:schemeClr val="accent1"/>
              </a:buClr>
              <a:buSzPts val="1520"/>
              <a:buFont typeface="Arial"/>
              <a:buNone/>
            </a:pPr>
            <a:r>
              <a:t/>
            </a:r>
            <a:endParaRPr b="1" i="0" sz="1600" u="none">
              <a:solidFill>
                <a:schemeClr val="dk1"/>
              </a:solidFill>
              <a:latin typeface="Cambria"/>
              <a:ea typeface="Cambria"/>
              <a:cs typeface="Cambria"/>
              <a:sym typeface="Cambria"/>
            </a:endParaRPr>
          </a:p>
          <a:p>
            <a:pPr indent="-228600" lvl="0" marL="228600" marR="0" rtl="0" algn="l">
              <a:lnSpc>
                <a:spcPct val="100000"/>
              </a:lnSpc>
              <a:spcBef>
                <a:spcPts val="320"/>
              </a:spcBef>
              <a:spcAft>
                <a:spcPts val="0"/>
              </a:spcAft>
              <a:buClr>
                <a:schemeClr val="accent1"/>
              </a:buClr>
              <a:buSzPts val="1520"/>
              <a:buFont typeface="Arial"/>
              <a:buNone/>
            </a:pPr>
            <a:r>
              <a:rPr b="1" i="0" lang="en-US" sz="1600" u="none">
                <a:solidFill>
                  <a:schemeClr val="dk1"/>
                </a:solidFill>
                <a:latin typeface="Cambria"/>
                <a:ea typeface="Cambria"/>
                <a:cs typeface="Cambria"/>
                <a:sym typeface="Cambria"/>
              </a:rPr>
              <a:t> RCS Children with Special Needs and the School Bus handbook page 9-10</a:t>
            </a:r>
            <a:endParaRPr b="1" i="0" sz="1600" u="none">
              <a:solidFill>
                <a:srgbClr val="404040"/>
              </a:solidFill>
              <a:latin typeface="Cambria"/>
              <a:ea typeface="Cambria"/>
              <a:cs typeface="Cambria"/>
              <a:sym typeface="Cambria"/>
            </a:endParaRPr>
          </a:p>
          <a:p>
            <a:pPr indent="-132080" lvl="0" marL="228600" marR="0" rtl="0" algn="l">
              <a:spcBef>
                <a:spcPts val="320"/>
              </a:spcBef>
              <a:spcAft>
                <a:spcPts val="0"/>
              </a:spcAft>
              <a:buClr>
                <a:schemeClr val="accent1"/>
              </a:buClr>
              <a:buSzPts val="1520"/>
              <a:buFont typeface="Arial"/>
              <a:buNone/>
            </a:pPr>
            <a:r>
              <a:t/>
            </a:r>
            <a:endParaRPr b="1" i="0" sz="1600" u="none">
              <a:solidFill>
                <a:srgbClr val="404040"/>
              </a:solidFill>
              <a:latin typeface="Cambria"/>
              <a:ea typeface="Cambria"/>
              <a:cs typeface="Cambria"/>
              <a:sym typeface="Cambria"/>
            </a:endParaRPr>
          </a:p>
        </p:txBody>
      </p:sp>
    </p:spTree>
  </p:cSld>
  <p:clrMapOvr>
    <a:masterClrMapping/>
  </p:clrMapOvr>
  <p:transition>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70"/>
          <p:cNvSpPr txBox="1"/>
          <p:nvPr>
            <p:ph type="title"/>
          </p:nvPr>
        </p:nvSpPr>
        <p:spPr>
          <a:xfrm>
            <a:off x="550862" y="228600"/>
            <a:ext cx="8042275"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600"/>
              <a:buFont typeface="Cambria"/>
              <a:buNone/>
            </a:pPr>
            <a:r>
              <a:rPr b="1" i="0" lang="en-US" sz="3600" u="none">
                <a:solidFill>
                  <a:srgbClr val="262626"/>
                </a:solidFill>
                <a:latin typeface="Cambria"/>
                <a:ea typeface="Cambria"/>
                <a:cs typeface="Cambria"/>
                <a:sym typeface="Cambria"/>
              </a:rPr>
              <a:t>The Two Person Lift</a:t>
            </a:r>
            <a:endParaRPr/>
          </a:p>
        </p:txBody>
      </p:sp>
      <p:sp>
        <p:nvSpPr>
          <p:cNvPr id="606" name="Google Shape;606;p70"/>
          <p:cNvSpPr txBox="1"/>
          <p:nvPr>
            <p:ph idx="1" type="body"/>
          </p:nvPr>
        </p:nvSpPr>
        <p:spPr>
          <a:xfrm>
            <a:off x="228600" y="914400"/>
            <a:ext cx="8610600" cy="5791200"/>
          </a:xfrm>
          <a:prstGeom prst="rect">
            <a:avLst/>
          </a:prstGeom>
          <a:noFill/>
          <a:ln>
            <a:noFill/>
          </a:ln>
        </p:spPr>
        <p:txBody>
          <a:bodyPr anchorCtr="0" anchor="t" bIns="45700" lIns="91425" spcFirstLastPara="1" rIns="91425" wrap="square" tIns="45700">
            <a:normAutofit/>
          </a:bodyPr>
          <a:lstStyle/>
          <a:p>
            <a:pPr indent="-228598" lvl="1" marL="557212" marR="0" rtl="0" algn="l">
              <a:lnSpc>
                <a:spcPct val="100000"/>
              </a:lnSpc>
              <a:spcBef>
                <a:spcPts val="0"/>
              </a:spcBef>
              <a:spcAft>
                <a:spcPts val="0"/>
              </a:spcAft>
              <a:buClr>
                <a:schemeClr val="accent1"/>
              </a:buClr>
              <a:buSzPts val="2185"/>
              <a:buFont typeface="Arial"/>
              <a:buChar char="•"/>
            </a:pPr>
            <a:r>
              <a:rPr b="0" i="0" lang="en-US" sz="2300" u="none" cap="none" strike="noStrike">
                <a:solidFill>
                  <a:srgbClr val="404040"/>
                </a:solidFill>
                <a:latin typeface="Cambria"/>
                <a:ea typeface="Cambria"/>
                <a:cs typeface="Cambria"/>
                <a:sym typeface="Cambria"/>
              </a:rPr>
              <a:t>The taller person stands behind the student and takes the lead role for the lift. The other person stands in front of the student and off to the side </a:t>
            </a:r>
            <a:endParaRPr/>
          </a:p>
          <a:p>
            <a:pPr indent="-228598" lvl="1" marL="557212" marR="0" rtl="0" algn="l">
              <a:lnSpc>
                <a:spcPct val="100000"/>
              </a:lnSpc>
              <a:spcBef>
                <a:spcPts val="460"/>
              </a:spcBef>
              <a:spcAft>
                <a:spcPts val="0"/>
              </a:spcAft>
              <a:buClr>
                <a:schemeClr val="accent1"/>
              </a:buClr>
              <a:buSzPts val="2185"/>
              <a:buFont typeface="Arial"/>
              <a:buChar char="•"/>
            </a:pPr>
            <a:r>
              <a:rPr b="0" i="0" lang="en-US" sz="2300" u="none" cap="none" strike="noStrike">
                <a:solidFill>
                  <a:srgbClr val="404040"/>
                </a:solidFill>
                <a:latin typeface="Cambria"/>
                <a:ea typeface="Cambria"/>
                <a:cs typeface="Cambria"/>
                <a:sym typeface="Cambria"/>
              </a:rPr>
              <a:t>If the student is in a wheelchair, the person in front should remove the armrests and fold up the footrests </a:t>
            </a:r>
            <a:endParaRPr/>
          </a:p>
          <a:p>
            <a:pPr indent="-89852" lvl="0" marL="228600" marR="0" rtl="0" algn="l">
              <a:spcBef>
                <a:spcPts val="460"/>
              </a:spcBef>
              <a:spcAft>
                <a:spcPts val="0"/>
              </a:spcAft>
              <a:buClr>
                <a:schemeClr val="accent1"/>
              </a:buClr>
              <a:buSzPts val="2185"/>
              <a:buFont typeface="Arial"/>
              <a:buNone/>
            </a:pPr>
            <a:r>
              <a:t/>
            </a:r>
            <a:endParaRPr b="0" i="0" sz="2300" u="none" cap="none" strike="noStrike">
              <a:solidFill>
                <a:srgbClr val="404040"/>
              </a:solidFill>
              <a:latin typeface="Cambria"/>
              <a:ea typeface="Cambria"/>
              <a:cs typeface="Cambria"/>
              <a:sym typeface="Cambria"/>
            </a:endParaRPr>
          </a:p>
        </p:txBody>
      </p:sp>
      <p:pic>
        <p:nvPicPr>
          <p:cNvPr id="607" name="Google Shape;607;p70"/>
          <p:cNvPicPr preferRelativeResize="0"/>
          <p:nvPr/>
        </p:nvPicPr>
        <p:blipFill rotWithShape="1">
          <a:blip r:embed="rId3">
            <a:alphaModFix/>
          </a:blip>
          <a:srcRect b="0" l="0" r="0" t="0"/>
          <a:stretch/>
        </p:blipFill>
        <p:spPr>
          <a:xfrm>
            <a:off x="1849437" y="2971800"/>
            <a:ext cx="4856162" cy="3606800"/>
          </a:xfrm>
          <a:prstGeom prst="rect">
            <a:avLst/>
          </a:prstGeom>
          <a:noFill/>
          <a:ln>
            <a:noFill/>
          </a:ln>
        </p:spPr>
      </p:pic>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71"/>
          <p:cNvSpPr txBox="1"/>
          <p:nvPr>
            <p:ph type="title"/>
          </p:nvPr>
        </p:nvSpPr>
        <p:spPr>
          <a:xfrm>
            <a:off x="477837" y="152400"/>
            <a:ext cx="8042275" cy="6302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Two Person Lift</a:t>
            </a:r>
            <a:endParaRPr/>
          </a:p>
        </p:txBody>
      </p:sp>
      <p:sp>
        <p:nvSpPr>
          <p:cNvPr id="613" name="Google Shape;613;p71"/>
          <p:cNvSpPr txBox="1"/>
          <p:nvPr>
            <p:ph idx="1" type="body"/>
          </p:nvPr>
        </p:nvSpPr>
        <p:spPr>
          <a:xfrm>
            <a:off x="477837" y="990600"/>
            <a:ext cx="4021137" cy="2971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
            </a:pPr>
            <a:r>
              <a:rPr b="0" i="0" lang="en-US" sz="2400" u="none">
                <a:solidFill>
                  <a:srgbClr val="404040"/>
                </a:solidFill>
                <a:latin typeface="Cambria"/>
                <a:ea typeface="Cambria"/>
                <a:cs typeface="Cambria"/>
                <a:sym typeface="Cambria"/>
              </a:rPr>
              <a:t>The person in back reaches under the student’s arms and </a:t>
            </a:r>
            <a:endParaRPr/>
          </a:p>
          <a:p>
            <a:pPr indent="-182562" lvl="1" marL="557212" marR="0" rtl="0" algn="l">
              <a:lnSpc>
                <a:spcPct val="100000"/>
              </a:lnSpc>
              <a:spcBef>
                <a:spcPts val="400"/>
              </a:spcBef>
              <a:spcAft>
                <a:spcPts val="0"/>
              </a:spcAft>
              <a:buClr>
                <a:schemeClr val="accent1"/>
              </a:buClr>
              <a:buSzPts val="1900"/>
              <a:buFont typeface="Arial"/>
              <a:buChar char="•"/>
            </a:pPr>
            <a:r>
              <a:rPr b="0" i="0" lang="en-US" sz="2000" u="none" cap="none" strike="noStrike">
                <a:solidFill>
                  <a:srgbClr val="404040"/>
                </a:solidFill>
                <a:latin typeface="Cambria"/>
                <a:ea typeface="Cambria"/>
                <a:cs typeface="Cambria"/>
                <a:sym typeface="Cambria"/>
              </a:rPr>
              <a:t>Either grasps right hand to student’s right wrist and left hand to student’s left wrist </a:t>
            </a:r>
            <a:endParaRPr/>
          </a:p>
          <a:p>
            <a:pPr indent="-182562" lvl="1" marL="557212" marR="0" rtl="0" algn="l">
              <a:lnSpc>
                <a:spcPct val="100000"/>
              </a:lnSpc>
              <a:spcBef>
                <a:spcPts val="400"/>
              </a:spcBef>
              <a:spcAft>
                <a:spcPts val="0"/>
              </a:spcAft>
              <a:buClr>
                <a:schemeClr val="accent1"/>
              </a:buClr>
              <a:buSzPts val="1900"/>
              <a:buFont typeface="Arial"/>
              <a:buChar char="•"/>
            </a:pPr>
            <a:r>
              <a:rPr b="0" i="0" lang="en-US" sz="2000" u="none" cap="none" strike="noStrike">
                <a:solidFill>
                  <a:srgbClr val="404040"/>
                </a:solidFill>
                <a:latin typeface="Cambria"/>
                <a:ea typeface="Cambria"/>
                <a:cs typeface="Cambria"/>
                <a:sym typeface="Cambria"/>
              </a:rPr>
              <a:t>Or clasps hands across the student’s chest </a:t>
            </a:r>
            <a:endParaRPr/>
          </a:p>
        </p:txBody>
      </p:sp>
      <p:sp>
        <p:nvSpPr>
          <p:cNvPr id="614" name="Google Shape;614;p71"/>
          <p:cNvSpPr txBox="1"/>
          <p:nvPr/>
        </p:nvSpPr>
        <p:spPr>
          <a:xfrm>
            <a:off x="152400" y="4146550"/>
            <a:ext cx="8534400" cy="2246312"/>
          </a:xfrm>
          <a:prstGeom prst="rect">
            <a:avLst/>
          </a:prstGeom>
          <a:noFill/>
          <a:ln>
            <a:noFill/>
          </a:ln>
        </p:spPr>
        <p:txBody>
          <a:bodyPr anchorCtr="0" anchor="t" bIns="45700" lIns="91425" spcFirstLastPara="1" rIns="91425" wrap="square" tIns="45700">
            <a:spAutoFit/>
          </a:bodyPr>
          <a:lstStyle/>
          <a:p>
            <a:pPr indent="-177800" lvl="0" marL="228600" marR="0" rtl="0" algn="l">
              <a:lnSpc>
                <a:spcPct val="100000"/>
              </a:lnSpc>
              <a:spcBef>
                <a:spcPts val="0"/>
              </a:spcBef>
              <a:spcAft>
                <a:spcPts val="0"/>
              </a:spcAft>
              <a:buClr>
                <a:srgbClr val="404040"/>
              </a:buClr>
              <a:buSzPts val="2800"/>
              <a:buFont typeface="Arial"/>
              <a:buChar char="•"/>
            </a:pPr>
            <a:r>
              <a:rPr b="0" i="0" lang="en-US" sz="2800" u="none">
                <a:solidFill>
                  <a:srgbClr val="404040"/>
                </a:solidFill>
                <a:latin typeface="Arial"/>
                <a:ea typeface="Arial"/>
                <a:cs typeface="Arial"/>
                <a:sym typeface="Arial"/>
              </a:rPr>
              <a:t>The person in front lifts the lower extremities under the thighs and hips </a:t>
            </a:r>
            <a:endParaRPr/>
          </a:p>
          <a:p>
            <a:pPr indent="-177800" lvl="0" marL="228600" marR="0" rtl="0" algn="l">
              <a:lnSpc>
                <a:spcPct val="100000"/>
              </a:lnSpc>
              <a:spcBef>
                <a:spcPts val="0"/>
              </a:spcBef>
              <a:spcAft>
                <a:spcPts val="0"/>
              </a:spcAft>
              <a:buClr>
                <a:srgbClr val="404040"/>
              </a:buClr>
              <a:buSzPts val="2800"/>
              <a:buFont typeface="Arial"/>
              <a:buChar char="•"/>
            </a:pPr>
            <a:r>
              <a:rPr b="0" i="0" lang="en-US" sz="2800" u="none">
                <a:solidFill>
                  <a:srgbClr val="404040"/>
                </a:solidFill>
                <a:latin typeface="Arial"/>
                <a:ea typeface="Arial"/>
                <a:cs typeface="Arial"/>
                <a:sym typeface="Arial"/>
              </a:rPr>
              <a:t>Squat down and lift together on a count of three </a:t>
            </a:r>
            <a:endParaRPr/>
          </a:p>
          <a:p>
            <a:pPr indent="-177800" lvl="0" marL="228600" marR="0" rtl="0" algn="l">
              <a:lnSpc>
                <a:spcPct val="100000"/>
              </a:lnSpc>
              <a:spcBef>
                <a:spcPts val="0"/>
              </a:spcBef>
              <a:spcAft>
                <a:spcPts val="0"/>
              </a:spcAft>
              <a:buClr>
                <a:srgbClr val="404040"/>
              </a:buClr>
              <a:buSzPts val="2800"/>
              <a:buFont typeface="Arial"/>
              <a:buChar char="•"/>
            </a:pPr>
            <a:r>
              <a:rPr b="0" i="0" lang="en-US" sz="2800" u="none">
                <a:solidFill>
                  <a:srgbClr val="404040"/>
                </a:solidFill>
                <a:latin typeface="Arial"/>
                <a:ea typeface="Arial"/>
                <a:cs typeface="Arial"/>
                <a:sym typeface="Arial"/>
              </a:rPr>
              <a:t>Move to the designated area and lower the student on the count of three </a:t>
            </a:r>
            <a:endParaRPr/>
          </a:p>
        </p:txBody>
      </p:sp>
      <p:pic>
        <p:nvPicPr>
          <p:cNvPr id="615" name="Google Shape;615;p71"/>
          <p:cNvPicPr preferRelativeResize="0"/>
          <p:nvPr>
            <p:ph idx="2" type="body"/>
          </p:nvPr>
        </p:nvPicPr>
        <p:blipFill rotWithShape="1">
          <a:blip r:embed="rId3">
            <a:alphaModFix/>
          </a:blip>
          <a:srcRect b="0" l="0" r="0" t="0"/>
          <a:stretch/>
        </p:blipFill>
        <p:spPr>
          <a:xfrm>
            <a:off x="4648200" y="1012825"/>
            <a:ext cx="3903662" cy="2927350"/>
          </a:xfrm>
          <a:prstGeom prst="rect">
            <a:avLst/>
          </a:prstGeom>
          <a:noFill/>
          <a:ln>
            <a:noFill/>
          </a:ln>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Google Shape;620;p72"/>
          <p:cNvSpPr txBox="1"/>
          <p:nvPr>
            <p:ph type="title"/>
          </p:nvPr>
        </p:nvSpPr>
        <p:spPr>
          <a:xfrm>
            <a:off x="550862" y="436562"/>
            <a:ext cx="8042275" cy="7826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000"/>
              <a:buFont typeface="Cambria"/>
              <a:buNone/>
            </a:pPr>
            <a:r>
              <a:rPr b="0" i="0" lang="en-US" sz="4000" u="none">
                <a:solidFill>
                  <a:srgbClr val="262626"/>
                </a:solidFill>
                <a:latin typeface="Cambria"/>
                <a:ea typeface="Cambria"/>
                <a:cs typeface="Cambria"/>
                <a:sym typeface="Cambria"/>
              </a:rPr>
              <a:t>Blanket Drag</a:t>
            </a:r>
            <a:endParaRPr/>
          </a:p>
        </p:txBody>
      </p:sp>
      <p:pic>
        <p:nvPicPr>
          <p:cNvPr id="621" name="Google Shape;621;p72"/>
          <p:cNvPicPr preferRelativeResize="0"/>
          <p:nvPr/>
        </p:nvPicPr>
        <p:blipFill rotWithShape="1">
          <a:blip r:embed="rId3">
            <a:alphaModFix/>
          </a:blip>
          <a:srcRect b="2868" l="0" r="3472" t="3407"/>
          <a:stretch/>
        </p:blipFill>
        <p:spPr>
          <a:xfrm>
            <a:off x="4724400" y="1447800"/>
            <a:ext cx="4237037" cy="4192587"/>
          </a:xfrm>
          <a:prstGeom prst="rect">
            <a:avLst/>
          </a:prstGeom>
          <a:noFill/>
          <a:ln>
            <a:noFill/>
          </a:ln>
        </p:spPr>
      </p:pic>
      <p:sp>
        <p:nvSpPr>
          <p:cNvPr id="622" name="Google Shape;622;p72"/>
          <p:cNvSpPr txBox="1"/>
          <p:nvPr>
            <p:ph idx="1" type="body"/>
          </p:nvPr>
        </p:nvSpPr>
        <p:spPr>
          <a:xfrm>
            <a:off x="152400" y="1295400"/>
            <a:ext cx="5568950" cy="4876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Fold a blanket in half and place in on the floor next to the student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Lower the student safely onto the blanket</a:t>
            </a:r>
            <a:endParaRPr/>
          </a:p>
          <a:p>
            <a:pPr indent="-228599" lvl="1" marL="557212" marR="0" rtl="0" algn="l">
              <a:lnSpc>
                <a:spcPct val="100000"/>
              </a:lnSpc>
              <a:spcBef>
                <a:spcPts val="480"/>
              </a:spcBef>
              <a:spcAft>
                <a:spcPts val="0"/>
              </a:spcAft>
              <a:buClr>
                <a:schemeClr val="accent1"/>
              </a:buClr>
              <a:buSzPts val="2280"/>
              <a:buFont typeface="Arial"/>
              <a:buChar char="0"/>
            </a:pPr>
            <a:r>
              <a:rPr b="0" i="0" lang="en-US" sz="2400" u="none" cap="none" strike="noStrike">
                <a:solidFill>
                  <a:srgbClr val="404040"/>
                </a:solidFill>
                <a:latin typeface="Cambria"/>
                <a:ea typeface="Cambria"/>
                <a:cs typeface="Cambria"/>
                <a:sym typeface="Cambria"/>
              </a:rPr>
              <a:t>Place the student with his head toward the exit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Wrap the blanket around the student to prevent arms and legs from being caught on obstacles </a:t>
            </a:r>
            <a:endParaRPr/>
          </a:p>
          <a:p>
            <a:pPr indent="-228600" lvl="0" marL="22860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Grasp the blanket near the student’s head and drag the student to the exit </a:t>
            </a:r>
            <a:endParaRPr/>
          </a:p>
          <a:p>
            <a:pPr indent="-83820" lvl="0" marL="228600" marR="0" rtl="0" algn="l">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73"/>
          <p:cNvSpPr txBox="1"/>
          <p:nvPr>
            <p:ph type="title"/>
          </p:nvPr>
        </p:nvSpPr>
        <p:spPr>
          <a:xfrm>
            <a:off x="550862" y="436562"/>
            <a:ext cx="8042275" cy="8588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62626"/>
              </a:buClr>
              <a:buSzPts val="3600"/>
              <a:buFont typeface="Cambria"/>
              <a:buNone/>
            </a:pPr>
            <a:r>
              <a:rPr b="0" i="0" lang="en-US" sz="3600" u="none">
                <a:solidFill>
                  <a:srgbClr val="262626"/>
                </a:solidFill>
                <a:latin typeface="Cambria"/>
                <a:ea typeface="Cambria"/>
                <a:cs typeface="Cambria"/>
                <a:sym typeface="Cambria"/>
              </a:rPr>
              <a:t>Documentation of Training Form</a:t>
            </a:r>
            <a:endParaRPr/>
          </a:p>
        </p:txBody>
      </p:sp>
      <p:sp>
        <p:nvSpPr>
          <p:cNvPr id="628" name="Google Shape;628;p73"/>
          <p:cNvSpPr txBox="1"/>
          <p:nvPr>
            <p:ph idx="1" type="body"/>
          </p:nvPr>
        </p:nvSpPr>
        <p:spPr>
          <a:xfrm>
            <a:off x="838200" y="1447800"/>
            <a:ext cx="7467600" cy="502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Name_______________________           Date _________________</a:t>
            </a:r>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Body Mechanics_______</a:t>
            </a:r>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Wheelchair tie down system______</a:t>
            </a:r>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Wheelchair lift system</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Power _______</a:t>
            </a:r>
            <a:endParaRPr/>
          </a:p>
          <a:p>
            <a:pPr indent="-228599" lvl="1" marL="557212" marR="0" rtl="0" algn="l">
              <a:lnSpc>
                <a:spcPct val="100000"/>
              </a:lnSpc>
              <a:spcBef>
                <a:spcPts val="440"/>
              </a:spcBef>
              <a:spcAft>
                <a:spcPts val="0"/>
              </a:spcAft>
              <a:buClr>
                <a:schemeClr val="accent1"/>
              </a:buClr>
              <a:buSzPts val="2090"/>
              <a:buFont typeface="Arial"/>
              <a:buChar char="0"/>
            </a:pPr>
            <a:r>
              <a:rPr b="0" i="0" lang="en-US" sz="2200" u="none" cap="none" strike="noStrike">
                <a:solidFill>
                  <a:srgbClr val="404040"/>
                </a:solidFill>
                <a:latin typeface="Cambria"/>
                <a:ea typeface="Cambria"/>
                <a:cs typeface="Cambria"/>
                <a:sym typeface="Cambria"/>
              </a:rPr>
              <a:t>Manual _______</a:t>
            </a:r>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Emergency exiting  ___________</a:t>
            </a:r>
            <a:endParaRPr/>
          </a:p>
          <a:p>
            <a:pPr indent="0" lvl="0" marL="0" marR="0" rtl="0" algn="l">
              <a:lnSpc>
                <a:spcPct val="100000"/>
              </a:lnSpc>
              <a:spcBef>
                <a:spcPts val="480"/>
              </a:spcBef>
              <a:spcAft>
                <a:spcPts val="0"/>
              </a:spcAft>
              <a:buClr>
                <a:schemeClr val="accent1"/>
              </a:buClr>
              <a:buSzPts val="2280"/>
              <a:buFont typeface="Arial"/>
              <a:buNone/>
            </a:pPr>
            <a:r>
              <a:t/>
            </a:r>
            <a:endParaRPr b="0" i="0" sz="2400" u="none">
              <a:solidFill>
                <a:srgbClr val="404040"/>
              </a:solidFill>
              <a:latin typeface="Cambria"/>
              <a:ea typeface="Cambria"/>
              <a:cs typeface="Cambria"/>
              <a:sym typeface="Cambria"/>
            </a:endParaRPr>
          </a:p>
          <a:p>
            <a:pPr indent="-144780" lvl="0" marL="0" marR="0" rtl="0" algn="l">
              <a:lnSpc>
                <a:spcPct val="100000"/>
              </a:lnSpc>
              <a:spcBef>
                <a:spcPts val="480"/>
              </a:spcBef>
              <a:spcAft>
                <a:spcPts val="0"/>
              </a:spcAft>
              <a:buClr>
                <a:schemeClr val="accent1"/>
              </a:buClr>
              <a:buSzPts val="2280"/>
              <a:buFont typeface="Arial"/>
              <a:buChar char="0"/>
            </a:pPr>
            <a:r>
              <a:rPr b="0" i="0" lang="en-US" sz="2400" u="none">
                <a:solidFill>
                  <a:srgbClr val="404040"/>
                </a:solidFill>
                <a:latin typeface="Cambria"/>
                <a:ea typeface="Cambria"/>
                <a:cs typeface="Cambria"/>
                <a:sym typeface="Cambria"/>
              </a:rPr>
              <a:t>I received the handbook</a:t>
            </a:r>
            <a:endParaRPr/>
          </a:p>
          <a:p>
            <a:pPr indent="0" lvl="0" marL="0" marR="0" rtl="0" algn="l">
              <a:lnSpc>
                <a:spcPct val="100000"/>
              </a:lnSpc>
              <a:spcBef>
                <a:spcPts val="480"/>
              </a:spcBef>
              <a:spcAft>
                <a:spcPts val="0"/>
              </a:spcAft>
              <a:buClr>
                <a:schemeClr val="accent1"/>
              </a:buClr>
              <a:buSzPts val="2280"/>
              <a:buFont typeface="Arial"/>
              <a:buNone/>
            </a:pPr>
            <a:r>
              <a:rPr b="0" i="0" lang="en-US" sz="2400" u="none">
                <a:solidFill>
                  <a:srgbClr val="404040"/>
                </a:solidFill>
                <a:latin typeface="Cambria"/>
                <a:ea typeface="Cambria"/>
                <a:cs typeface="Cambria"/>
                <a:sym typeface="Cambria"/>
              </a:rPr>
              <a:t> </a:t>
            </a:r>
            <a:r>
              <a:rPr b="0" i="1" lang="en-US" sz="2400" u="none">
                <a:solidFill>
                  <a:srgbClr val="404040"/>
                </a:solidFill>
                <a:latin typeface="Cambria"/>
                <a:ea typeface="Cambria"/>
                <a:cs typeface="Cambria"/>
                <a:sym typeface="Cambria"/>
              </a:rPr>
              <a:t>Children with Special Needs School Bus Driver_______</a:t>
            </a:r>
            <a:endParaRPr b="0" i="0" sz="2400" u="none">
              <a:solidFill>
                <a:srgbClr val="404040"/>
              </a:solidFill>
              <a:latin typeface="Cambria"/>
              <a:ea typeface="Cambria"/>
              <a:cs typeface="Cambria"/>
              <a:sym typeface="Cambria"/>
            </a:endParaRPr>
          </a:p>
          <a:p>
            <a:pPr indent="-144780" lvl="0" marL="0" marR="0" rtl="0" algn="l">
              <a:lnSpc>
                <a:spcPct val="100000"/>
              </a:lnSpc>
              <a:spcBef>
                <a:spcPts val="480"/>
              </a:spcBef>
              <a:spcAft>
                <a:spcPts val="0"/>
              </a:spcAft>
              <a:buClr>
                <a:schemeClr val="accent1"/>
              </a:buClr>
              <a:buSzPts val="2280"/>
              <a:buFont typeface="Noto Sans Symbols"/>
              <a:buChar char="❑"/>
            </a:pPr>
            <a:r>
              <a:rPr b="0" i="1" lang="en-US" sz="2400" u="none">
                <a:solidFill>
                  <a:srgbClr val="404040"/>
                </a:solidFill>
                <a:latin typeface="Cambria"/>
                <a:ea typeface="Cambria"/>
                <a:cs typeface="Cambria"/>
                <a:sym typeface="Cambria"/>
              </a:rPr>
              <a:t>I received instruction in the areas listed above______</a:t>
            </a:r>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b="0" l="0" r="0" t="0"/>
          <a:stretch/>
        </p:blipFill>
        <p:spPr>
          <a:xfrm>
            <a:off x="3886200" y="1524000"/>
            <a:ext cx="1066800" cy="860425"/>
          </a:xfrm>
          <a:prstGeom prst="rect">
            <a:avLst/>
          </a:prstGeom>
          <a:noFill/>
          <a:ln>
            <a:noFill/>
          </a:ln>
        </p:spPr>
      </p:pic>
      <p:sp>
        <p:nvSpPr>
          <p:cNvPr id="173" name="Google Shape;173;p8"/>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Mandatory Evacuations</a:t>
            </a:r>
            <a:endParaRPr/>
          </a:p>
        </p:txBody>
      </p:sp>
      <p:sp>
        <p:nvSpPr>
          <p:cNvPr id="174" name="Google Shape;174;p8"/>
          <p:cNvSpPr txBox="1"/>
          <p:nvPr>
            <p:ph idx="1" type="body"/>
          </p:nvPr>
        </p:nvSpPr>
        <p:spPr>
          <a:xfrm>
            <a:off x="838200" y="1676400"/>
            <a:ext cx="7467600" cy="4343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3040"/>
              <a:buFont typeface="Noto Sans Symbols"/>
              <a:buChar char="❑"/>
            </a:pPr>
            <a:r>
              <a:rPr b="0" i="0" lang="en-US" sz="3200" u="none">
                <a:solidFill>
                  <a:srgbClr val="404040"/>
                </a:solidFill>
                <a:latin typeface="Cambria"/>
                <a:ea typeface="Cambria"/>
                <a:cs typeface="Cambria"/>
                <a:sym typeface="Cambria"/>
              </a:rPr>
              <a:t>Sight distance</a:t>
            </a:r>
            <a:endParaRPr/>
          </a:p>
          <a:p>
            <a:pPr indent="-228599" lvl="1" marL="557212" marR="0" rtl="0" algn="l">
              <a:lnSpc>
                <a:spcPct val="100000"/>
              </a:lnSpc>
              <a:spcBef>
                <a:spcPts val="640"/>
              </a:spcBef>
              <a:spcAft>
                <a:spcPts val="0"/>
              </a:spcAft>
              <a:buClr>
                <a:schemeClr val="accent1"/>
              </a:buClr>
              <a:buSzPts val="3040"/>
              <a:buFont typeface="Noto Sans Symbols"/>
              <a:buChar char="▪"/>
            </a:pPr>
            <a:r>
              <a:rPr b="0" i="0" lang="en-US" sz="3200" u="none" cap="none" strike="noStrike">
                <a:solidFill>
                  <a:srgbClr val="404040"/>
                </a:solidFill>
                <a:latin typeface="Cambria"/>
                <a:ea typeface="Cambria"/>
                <a:cs typeface="Cambria"/>
                <a:sym typeface="Cambria"/>
              </a:rPr>
              <a:t>In normal traffic conditions, the bus should be visible for a distance of 300 feet or more. </a:t>
            </a:r>
            <a:endParaRPr/>
          </a:p>
          <a:p>
            <a:pPr indent="-228599" lvl="1" marL="557212" marR="0" rtl="0" algn="l">
              <a:lnSpc>
                <a:spcPct val="100000"/>
              </a:lnSpc>
              <a:spcBef>
                <a:spcPts val="640"/>
              </a:spcBef>
              <a:spcAft>
                <a:spcPts val="0"/>
              </a:spcAft>
              <a:buClr>
                <a:schemeClr val="accent1"/>
              </a:buClr>
              <a:buSzPts val="3040"/>
              <a:buFont typeface="Noto Sans Symbols"/>
              <a:buChar char="▪"/>
            </a:pPr>
            <a:r>
              <a:rPr b="0" i="0" lang="en-US" sz="3200" u="none" cap="none" strike="noStrike">
                <a:solidFill>
                  <a:srgbClr val="404040"/>
                </a:solidFill>
                <a:latin typeface="Cambria"/>
                <a:ea typeface="Cambria"/>
                <a:cs typeface="Cambria"/>
                <a:sym typeface="Cambria"/>
              </a:rPr>
              <a:t>A position over a hill or around a curve where such visibility does not exist should be considered reason for evacuation. </a:t>
            </a:r>
            <a:endParaRPr/>
          </a:p>
          <a:p>
            <a:pPr indent="-156209" lvl="1" marL="557212" marR="0" rtl="0" algn="l">
              <a:lnSpc>
                <a:spcPct val="100000"/>
              </a:lnSpc>
              <a:spcBef>
                <a:spcPts val="240"/>
              </a:spcBef>
              <a:spcAft>
                <a:spcPts val="0"/>
              </a:spcAft>
              <a:buClr>
                <a:schemeClr val="accent1"/>
              </a:buClr>
              <a:buSzPts val="1140"/>
              <a:buFont typeface="Noto Sans Symbols"/>
              <a:buNone/>
            </a:pPr>
            <a:r>
              <a:t/>
            </a:r>
            <a:endParaRPr b="1" i="0" sz="1200" u="none" cap="none" strike="noStrike">
              <a:solidFill>
                <a:schemeClr val="dk1"/>
              </a:solidFill>
              <a:latin typeface="Cambria"/>
              <a:ea typeface="Cambria"/>
              <a:cs typeface="Cambria"/>
              <a:sym typeface="Cambria"/>
            </a:endParaRPr>
          </a:p>
          <a:p>
            <a:pPr indent="-228599" lvl="1" marL="557212" marR="0" rtl="0" algn="l">
              <a:lnSpc>
                <a:spcPct val="100000"/>
              </a:lnSpc>
              <a:spcBef>
                <a:spcPts val="240"/>
              </a:spcBef>
              <a:spcAft>
                <a:spcPts val="0"/>
              </a:spcAft>
              <a:buClr>
                <a:schemeClr val="accent1"/>
              </a:buClr>
              <a:buSzPts val="1140"/>
              <a:buFont typeface="Noto Sans Symbols"/>
              <a:buChar char="▪"/>
            </a:pPr>
            <a:r>
              <a:rPr b="1" i="0" lang="en-US" sz="1200" u="none" cap="none" strike="noStrike">
                <a:solidFill>
                  <a:schemeClr val="dk1"/>
                </a:solidFill>
                <a:latin typeface="Cambria"/>
                <a:ea typeface="Cambria"/>
                <a:cs typeface="Cambria"/>
                <a:sym typeface="Cambria"/>
              </a:rPr>
              <a:t>RCS Children with Special Needs and the School Bus handbook page 9-10</a:t>
            </a:r>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9"/>
          <p:cNvSpPr txBox="1"/>
          <p:nvPr>
            <p:ph type="title"/>
          </p:nvPr>
        </p:nvSpPr>
        <p:spPr>
          <a:xfrm>
            <a:off x="550862" y="436562"/>
            <a:ext cx="8042275" cy="1443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4800"/>
              <a:buFont typeface="Cambria"/>
              <a:buNone/>
            </a:pPr>
            <a:r>
              <a:rPr b="0" i="0" lang="en-US" sz="4800" u="none">
                <a:solidFill>
                  <a:srgbClr val="262626"/>
                </a:solidFill>
                <a:latin typeface="Cambria"/>
                <a:ea typeface="Cambria"/>
                <a:cs typeface="Cambria"/>
                <a:sym typeface="Cambria"/>
              </a:rPr>
              <a:t>Emergency Exits</a:t>
            </a:r>
            <a:br>
              <a:rPr b="0" i="0" lang="en-US" sz="4800" u="none">
                <a:solidFill>
                  <a:srgbClr val="262626"/>
                </a:solidFill>
                <a:latin typeface="Cambria"/>
                <a:ea typeface="Cambria"/>
                <a:cs typeface="Cambria"/>
                <a:sym typeface="Cambria"/>
              </a:rPr>
            </a:br>
            <a:r>
              <a:rPr b="0" i="0" lang="en-US" sz="4800" u="none">
                <a:solidFill>
                  <a:srgbClr val="262626"/>
                </a:solidFill>
                <a:latin typeface="Cambria"/>
                <a:ea typeface="Cambria"/>
                <a:cs typeface="Cambria"/>
                <a:sym typeface="Cambria"/>
              </a:rPr>
              <a:t>Video</a:t>
            </a:r>
            <a:endParaRPr/>
          </a:p>
        </p:txBody>
      </p:sp>
      <p:pic>
        <p:nvPicPr>
          <p:cNvPr id="180" name="Google Shape;180;p9"/>
          <p:cNvPicPr preferRelativeResize="0"/>
          <p:nvPr/>
        </p:nvPicPr>
        <p:blipFill rotWithShape="1">
          <a:blip r:embed="rId3">
            <a:alphaModFix/>
          </a:blip>
          <a:srcRect b="0" l="0" r="0" t="0"/>
          <a:stretch/>
        </p:blipFill>
        <p:spPr>
          <a:xfrm>
            <a:off x="914400" y="2209800"/>
            <a:ext cx="6705600" cy="4076700"/>
          </a:xfrm>
          <a:prstGeom prst="rect">
            <a:avLst/>
          </a:prstGeom>
          <a:noFill/>
          <a:ln>
            <a:noFill/>
          </a:ln>
        </p:spPr>
      </p:pic>
      <p:sp>
        <p:nvSpPr>
          <p:cNvPr id="181" name="Google Shape;181;p9"/>
          <p:cNvSpPr txBox="1"/>
          <p:nvPr>
            <p:ph idx="1" type="body"/>
          </p:nvPr>
        </p:nvSpPr>
        <p:spPr>
          <a:xfrm>
            <a:off x="838200" y="1909762"/>
            <a:ext cx="7467600" cy="3951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80"/>
              <a:buFont typeface="Arial"/>
              <a:buNone/>
            </a:pPr>
            <a:r>
              <a:rPr b="0" i="0" lang="en-US" sz="2400" u="sng">
                <a:solidFill>
                  <a:srgbClr val="404040"/>
                </a:solidFill>
                <a:latin typeface="Cambria"/>
                <a:ea typeface="Cambria"/>
                <a:cs typeface="Cambria"/>
                <a:sym typeface="Cambria"/>
                <a:hlinkClick r:id="rId4"/>
              </a:rPr>
              <a:t>https://www.youtube.com/watch?v=nozR3mAo1r0</a:t>
            </a:r>
            <a:endParaRPr/>
          </a:p>
          <a:p>
            <a:pPr indent="-83820" lvl="0" marL="228600" marR="0" rtl="0" algn="l">
              <a:spcBef>
                <a:spcPts val="480"/>
              </a:spcBef>
              <a:spcAft>
                <a:spcPts val="0"/>
              </a:spcAft>
              <a:buClr>
                <a:schemeClr val="accent1"/>
              </a:buClr>
              <a:buSzPts val="2280"/>
              <a:buFont typeface="Arial"/>
              <a:buNone/>
            </a:pPr>
            <a:r>
              <a:t/>
            </a:r>
            <a:endParaRPr b="0" i="0" sz="2400" u="sng">
              <a:solidFill>
                <a:srgbClr val="404040"/>
              </a:solidFill>
              <a:latin typeface="Cambria"/>
              <a:ea typeface="Cambria"/>
              <a:cs typeface="Cambria"/>
              <a:sym typeface="Cambria"/>
              <a:hlinkClick r:id="rId5"/>
            </a:endParaRPr>
          </a:p>
        </p:txBody>
      </p:sp>
    </p:spTree>
  </p:cSld>
  <p:clrMapOvr>
    <a:masterClrMapping/>
  </p:clrMapOvr>
  <p:transition>
    <p:random/>
  </p:transition>
</p:sld>
</file>

<file path=ppt/theme/theme1.xml><?xml version="1.0" encoding="utf-8"?>
<a:theme xmlns:a="http://schemas.openxmlformats.org/drawingml/2006/main" xmlns:r="http://schemas.openxmlformats.org/officeDocument/2006/relationships" name="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2011-02-28T07:24:59Z</dcterms:created>
  <dc:creator>dyerfamily</dc:creator>
</cp:coreProperties>
</file>

<file path=docProps/custom.xml><?xml version="1.0" encoding="utf-8"?>
<Properties xmlns="http://schemas.openxmlformats.org/officeDocument/2006/custom-properties" xmlns:vt="http://schemas.openxmlformats.org/officeDocument/2006/docPropsVTypes"/>
</file>